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96"/>
      </p:cViewPr>
      <p:guideLst>
        <p:guide orient="horz" pos="2160"/>
        <p:guide pos="384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85068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000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418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9802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audio" Target="../media/media10.m4a"/><Relationship Id="rId7" Type="http://schemas.openxmlformats.org/officeDocument/2006/relationships/image" Target="../media/image10.jp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audio" Target="../media/media11.m4a"/><Relationship Id="rId7" Type="http://schemas.openxmlformats.org/officeDocument/2006/relationships/image" Target="../media/image12.jp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audio" Target="../media/media12.m4a"/><Relationship Id="rId7" Type="http://schemas.openxmlformats.org/officeDocument/2006/relationships/image" Target="../media/image14.jp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iki.sei.cmu.edu/confluence/display/c/Parasoft" TargetMode="External"/><Relationship Id="rId3" Type="http://schemas.openxmlformats.org/officeDocument/2006/relationships/audio" Target="../media/media3.m4a"/><Relationship Id="rId7" Type="http://schemas.openxmlformats.org/officeDocument/2006/relationships/hyperlink" Target="https://wiki.sei.cmu.edu/confluence/pages/viewpage.action?pageId=87152428" TargetMode="External"/><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hyperlink" Target="https://wiki.sei.cmu.edu/confluence/display/c/CodeSonar" TargetMode="External"/><Relationship Id="rId5" Type="http://schemas.openxmlformats.org/officeDocument/2006/relationships/notesSlide" Target="../notesSlides/notesSlide3.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audio" Target="../media/media8.m4a"/><Relationship Id="rId7" Type="http://schemas.openxmlformats.org/officeDocument/2006/relationships/image" Target="../media/image6.jp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audio" Target="../media/media9.m4a"/><Relationship Id="rId7" Type="http://schemas.openxmlformats.org/officeDocument/2006/relationships/image" Target="../media/image8.jp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David Varella</a:t>
            </a:r>
            <a:endParaRPr lang="en-US"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2" name="Audio 11">
            <a:hlinkClick r:id="" action="ppaction://media"/>
            <a:extLst>
              <a:ext uri="{FF2B5EF4-FFF2-40B4-BE49-F238E27FC236}">
                <a16:creationId xmlns:a16="http://schemas.microsoft.com/office/drawing/2014/main" id="{35FE8907-9D06-4173-8E7D-DBA526D0FE5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61"/>
    </mc:Choice>
    <mc:Fallback>
      <p:transition spd="slow" advTm="8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736850"/>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sz="2400" dirty="0">
                <a:latin typeface="Calibri" panose="020F0502020204030204" pitchFamily="34" charset="0"/>
                <a:cs typeface="Calibri" panose="020F0502020204030204" pitchFamily="34" charset="0"/>
              </a:rPr>
              <a:t>STD-008-CPP: Containers: Use valid integer ranges.</a:t>
            </a:r>
            <a:endParaRPr lang="en-US" sz="32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Create a test to verify the max size is greater than 0,1,5,10:</a:t>
            </a:r>
          </a:p>
          <a:p>
            <a:pPr marL="0" lvl="0" indent="0" algn="l" rtl="0">
              <a:lnSpc>
                <a:spcPct val="90000"/>
              </a:lnSpc>
              <a:spcBef>
                <a:spcPts val="1000"/>
              </a:spcBef>
              <a:spcAft>
                <a:spcPts val="0"/>
              </a:spcAft>
              <a:buSzPts val="1800"/>
              <a:buNone/>
            </a:pPr>
            <a:endParaRPr lang="en-US"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SzPts val="1800"/>
              <a:buNone/>
            </a:pPr>
            <a:r>
              <a:rPr lang="en-US" dirty="0">
                <a:latin typeface="Calibri" panose="020F0502020204030204" pitchFamily="34" charset="0"/>
                <a:cs typeface="Calibri" panose="020F0502020204030204" pitchFamily="34" charset="0"/>
              </a:rPr>
              <a:t>									</a:t>
            </a:r>
          </a:p>
          <a:p>
            <a:pPr marL="0" lvl="0" indent="0" algn="l" rtl="0">
              <a:lnSpc>
                <a:spcPct val="90000"/>
              </a:lnSpc>
              <a:spcBef>
                <a:spcPts val="1000"/>
              </a:spcBef>
              <a:spcAft>
                <a:spcPts val="0"/>
              </a:spcAft>
              <a:buSzPts val="1800"/>
              <a:buNone/>
            </a:pPr>
            <a:r>
              <a:rPr lang="en-US" dirty="0">
                <a:latin typeface="Calibri" panose="020F0502020204030204" pitchFamily="34" charset="0"/>
                <a:cs typeface="Calibri" panose="020F0502020204030204" pitchFamily="34" charset="0"/>
              </a:rPr>
              <a:t>								Results: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with green and white text&#10;&#10;Description automatically generated">
            <a:extLst>
              <a:ext uri="{FF2B5EF4-FFF2-40B4-BE49-F238E27FC236}">
                <a16:creationId xmlns:a16="http://schemas.microsoft.com/office/drawing/2014/main" id="{77EDE4C6-177A-64C2-FCFF-708159CA8F83}"/>
              </a:ext>
            </a:extLst>
          </p:cNvPr>
          <p:cNvPicPr>
            <a:picLocks noChangeAspect="1"/>
          </p:cNvPicPr>
          <p:nvPr/>
        </p:nvPicPr>
        <p:blipFill>
          <a:blip r:embed="rId7"/>
          <a:stretch>
            <a:fillRect/>
          </a:stretch>
        </p:blipFill>
        <p:spPr>
          <a:xfrm>
            <a:off x="1041400" y="2694026"/>
            <a:ext cx="4162425" cy="3895725"/>
          </a:xfrm>
          <a:prstGeom prst="rect">
            <a:avLst/>
          </a:prstGeom>
        </p:spPr>
      </p:pic>
      <p:pic>
        <p:nvPicPr>
          <p:cNvPr id="5" name="Picture 4">
            <a:extLst>
              <a:ext uri="{FF2B5EF4-FFF2-40B4-BE49-F238E27FC236}">
                <a16:creationId xmlns:a16="http://schemas.microsoft.com/office/drawing/2014/main" id="{2E9874CD-FAE5-B50D-023C-FEE35146ADFE}"/>
              </a:ext>
            </a:extLst>
          </p:cNvPr>
          <p:cNvPicPr>
            <a:picLocks noChangeAspect="1"/>
          </p:cNvPicPr>
          <p:nvPr/>
        </p:nvPicPr>
        <p:blipFill>
          <a:blip r:embed="rId8"/>
          <a:stretch>
            <a:fillRect/>
          </a:stretch>
        </p:blipFill>
        <p:spPr>
          <a:xfrm>
            <a:off x="6445354" y="4800628"/>
            <a:ext cx="5416446" cy="373964"/>
          </a:xfrm>
          <a:prstGeom prst="rect">
            <a:avLst/>
          </a:prstGeom>
        </p:spPr>
      </p:pic>
      <p:pic>
        <p:nvPicPr>
          <p:cNvPr id="14" name="Audio 13">
            <a:hlinkClick r:id="" action="ppaction://media"/>
            <a:extLst>
              <a:ext uri="{FF2B5EF4-FFF2-40B4-BE49-F238E27FC236}">
                <a16:creationId xmlns:a16="http://schemas.microsoft.com/office/drawing/2014/main" id="{3F5370F6-7973-865F-E0E3-12E503FCD206}"/>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27599623"/>
      </p:ext>
    </p:extLst>
  </p:cSld>
  <p:clrMapOvr>
    <a:masterClrMapping/>
  </p:clrMapOvr>
  <mc:AlternateContent xmlns:mc="http://schemas.openxmlformats.org/markup-compatibility/2006">
    <mc:Choice xmlns:p14="http://schemas.microsoft.com/office/powerpoint/2010/main" Requires="p14">
      <p:transition spd="slow" p14:dur="2000" advTm="37319"/>
    </mc:Choice>
    <mc:Fallback>
      <p:transition spd="slow" advTm="37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736850"/>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sz="2400" dirty="0">
                <a:latin typeface="Calibri" panose="020F0502020204030204" pitchFamily="34" charset="0"/>
                <a:cs typeface="Calibri" panose="020F0502020204030204" pitchFamily="34" charset="0"/>
              </a:rPr>
              <a:t>STD-008-CPP: Containers: Use valid integer ranges.</a:t>
            </a:r>
          </a:p>
          <a:p>
            <a:pPr marL="0" indent="0">
              <a:buNone/>
            </a:pPr>
            <a:r>
              <a:rPr lang="en-US" sz="2000" dirty="0">
                <a:latin typeface="Calibri" panose="020F0502020204030204" pitchFamily="34" charset="0"/>
                <a:cs typeface="Calibri" panose="020F0502020204030204" pitchFamily="34" charset="0"/>
              </a:rPr>
              <a:t>Create a test to verify reserve increases capacity but not the size:</a:t>
            </a:r>
          </a:p>
          <a:p>
            <a:pPr marL="0" lvl="0" indent="0" algn="l" rtl="0">
              <a:lnSpc>
                <a:spcPct val="90000"/>
              </a:lnSpc>
              <a:spcBef>
                <a:spcPts val="1000"/>
              </a:spcBef>
              <a:spcAft>
                <a:spcPts val="0"/>
              </a:spcAft>
              <a:buSzPts val="1800"/>
              <a:buNone/>
            </a:pPr>
            <a:endParaRPr lang="en-US"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SzPts val="1800"/>
              <a:buNone/>
            </a:pPr>
            <a:r>
              <a:rPr lang="en-US" dirty="0">
                <a:latin typeface="Calibri" panose="020F0502020204030204" pitchFamily="34" charset="0"/>
                <a:cs typeface="Calibri" panose="020F0502020204030204" pitchFamily="34" charset="0"/>
              </a:rPr>
              <a:t>						    			</a:t>
            </a:r>
          </a:p>
          <a:p>
            <a:pPr marL="0" lvl="0" indent="0" algn="l" rtl="0">
              <a:lnSpc>
                <a:spcPct val="90000"/>
              </a:lnSpc>
              <a:spcBef>
                <a:spcPts val="1000"/>
              </a:spcBef>
              <a:spcAft>
                <a:spcPts val="0"/>
              </a:spcAft>
              <a:buSzPts val="1800"/>
              <a:buNone/>
            </a:pPr>
            <a:r>
              <a:rPr lang="en-US" dirty="0">
                <a:latin typeface="Calibri" panose="020F0502020204030204" pitchFamily="34" charset="0"/>
                <a:cs typeface="Calibri" panose="020F0502020204030204" pitchFamily="34" charset="0"/>
              </a:rPr>
              <a:t>								Results:</a:t>
            </a:r>
          </a:p>
          <a:p>
            <a:pPr marL="0" lvl="0" indent="0" algn="l" rtl="0">
              <a:lnSpc>
                <a:spcPct val="90000"/>
              </a:lnSpc>
              <a:spcBef>
                <a:spcPts val="1000"/>
              </a:spcBef>
              <a:spcAft>
                <a:spcPts val="0"/>
              </a:spcAft>
              <a:buSzPts val="1800"/>
              <a:buNone/>
            </a:pPr>
            <a:endParaRPr lang="en-US" dirty="0">
              <a:latin typeface="Calibri" panose="020F0502020204030204" pitchFamily="34" charset="0"/>
              <a:cs typeface="Calibri" panose="020F0502020204030204" pitchFamily="34"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with text and images&#10;&#10;Description automatically generated">
            <a:extLst>
              <a:ext uri="{FF2B5EF4-FFF2-40B4-BE49-F238E27FC236}">
                <a16:creationId xmlns:a16="http://schemas.microsoft.com/office/drawing/2014/main" id="{082FDAC1-C0CF-76CD-1525-A13C131B372C}"/>
              </a:ext>
            </a:extLst>
          </p:cNvPr>
          <p:cNvPicPr>
            <a:picLocks noChangeAspect="1"/>
          </p:cNvPicPr>
          <p:nvPr/>
        </p:nvPicPr>
        <p:blipFill>
          <a:blip r:embed="rId7"/>
          <a:stretch>
            <a:fillRect/>
          </a:stretch>
        </p:blipFill>
        <p:spPr>
          <a:xfrm>
            <a:off x="685800" y="3182229"/>
            <a:ext cx="5651500" cy="3407522"/>
          </a:xfrm>
          <a:prstGeom prst="rect">
            <a:avLst/>
          </a:prstGeom>
        </p:spPr>
      </p:pic>
      <p:pic>
        <p:nvPicPr>
          <p:cNvPr id="5" name="Picture 4">
            <a:extLst>
              <a:ext uri="{FF2B5EF4-FFF2-40B4-BE49-F238E27FC236}">
                <a16:creationId xmlns:a16="http://schemas.microsoft.com/office/drawing/2014/main" id="{F645568B-8DBE-A821-DED8-2B55E4373827}"/>
              </a:ext>
            </a:extLst>
          </p:cNvPr>
          <p:cNvPicPr>
            <a:picLocks noChangeAspect="1"/>
          </p:cNvPicPr>
          <p:nvPr/>
        </p:nvPicPr>
        <p:blipFill>
          <a:blip r:embed="rId8"/>
          <a:stretch>
            <a:fillRect/>
          </a:stretch>
        </p:blipFill>
        <p:spPr>
          <a:xfrm>
            <a:off x="6509690" y="4611825"/>
            <a:ext cx="5460985" cy="397543"/>
          </a:xfrm>
          <a:prstGeom prst="rect">
            <a:avLst/>
          </a:prstGeom>
        </p:spPr>
      </p:pic>
      <p:pic>
        <p:nvPicPr>
          <p:cNvPr id="4" name="Audio 3">
            <a:hlinkClick r:id="" action="ppaction://media"/>
            <a:extLst>
              <a:ext uri="{FF2B5EF4-FFF2-40B4-BE49-F238E27FC236}">
                <a16:creationId xmlns:a16="http://schemas.microsoft.com/office/drawing/2014/main" id="{6A5C8486-DE75-5CDF-4741-750AB53CDA5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01398480"/>
      </p:ext>
    </p:extLst>
  </p:cSld>
  <p:clrMapOvr>
    <a:masterClrMapping/>
  </p:clrMapOvr>
  <mc:AlternateContent xmlns:mc="http://schemas.openxmlformats.org/markup-compatibility/2006">
    <mc:Choice xmlns:p14="http://schemas.microsoft.com/office/powerpoint/2010/main" Requires="p14">
      <p:transition spd="slow" p14:dur="2000" advTm="32343"/>
    </mc:Choice>
    <mc:Fallback>
      <p:transition spd="slow" advTm="32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736850"/>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sz="2400" dirty="0">
                <a:latin typeface="Calibri" panose="020F0502020204030204" pitchFamily="34" charset="0"/>
                <a:cs typeface="Calibri" panose="020F0502020204030204" pitchFamily="34" charset="0"/>
              </a:rPr>
              <a:t>STD-008-CPP: Containers: Use valid integer ranges.</a:t>
            </a:r>
          </a:p>
          <a:p>
            <a:pPr marL="0" indent="0">
              <a:buNone/>
            </a:pPr>
            <a:r>
              <a:rPr lang="en-US" sz="2000" dirty="0">
                <a:latin typeface="Calibri" panose="020F0502020204030204" pitchFamily="34" charset="0"/>
                <a:cs typeface="Calibri" panose="020F0502020204030204" pitchFamily="34" charset="0"/>
              </a:rPr>
              <a:t>Create a test to verify the std::</a:t>
            </a:r>
            <a:r>
              <a:rPr lang="en-US" sz="2000" dirty="0" err="1">
                <a:latin typeface="Calibri" panose="020F0502020204030204" pitchFamily="34" charset="0"/>
                <a:cs typeface="Calibri" panose="020F0502020204030204" pitchFamily="34" charset="0"/>
              </a:rPr>
              <a:t>out_of_range</a:t>
            </a:r>
            <a:r>
              <a:rPr lang="en-US" sz="2000" dirty="0">
                <a:latin typeface="Calibri" panose="020F0502020204030204" pitchFamily="34" charset="0"/>
                <a:cs typeface="Calibri" panose="020F0502020204030204" pitchFamily="34" charset="0"/>
              </a:rPr>
              <a:t> exception is thrown:</a:t>
            </a:r>
          </a:p>
          <a:p>
            <a:pPr marL="0" lvl="0" indent="0" algn="l" rtl="0">
              <a:lnSpc>
                <a:spcPct val="90000"/>
              </a:lnSpc>
              <a:spcBef>
                <a:spcPts val="1000"/>
              </a:spcBef>
              <a:spcAft>
                <a:spcPts val="0"/>
              </a:spcAft>
              <a:buSzPts val="1800"/>
              <a:buNone/>
            </a:pPr>
            <a:endParaRPr lang="en-US"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SzPts val="1800"/>
              <a:buNone/>
            </a:pPr>
            <a:r>
              <a:rPr lang="en-US" dirty="0">
                <a:latin typeface="Calibri" panose="020F0502020204030204" pitchFamily="34" charset="0"/>
                <a:cs typeface="Calibri" panose="020F0502020204030204" pitchFamily="34" charset="0"/>
              </a:rPr>
              <a:t>						       			</a:t>
            </a:r>
          </a:p>
          <a:p>
            <a:pPr marL="0" lvl="0" indent="0" algn="l" rtl="0">
              <a:lnSpc>
                <a:spcPct val="90000"/>
              </a:lnSpc>
              <a:spcBef>
                <a:spcPts val="1000"/>
              </a:spcBef>
              <a:spcAft>
                <a:spcPts val="0"/>
              </a:spcAft>
              <a:buSzPts val="1800"/>
              <a:buNone/>
            </a:pPr>
            <a:r>
              <a:rPr lang="en-US" dirty="0">
                <a:latin typeface="Calibri" panose="020F0502020204030204" pitchFamily="34" charset="0"/>
                <a:cs typeface="Calibri" panose="020F0502020204030204" pitchFamily="34" charset="0"/>
              </a:rPr>
              <a:t>								Results:</a:t>
            </a:r>
          </a:p>
          <a:p>
            <a:pPr marL="0" lvl="0" indent="0" algn="l" rtl="0">
              <a:lnSpc>
                <a:spcPct val="90000"/>
              </a:lnSpc>
              <a:spcBef>
                <a:spcPts val="1000"/>
              </a:spcBef>
              <a:spcAft>
                <a:spcPts val="0"/>
              </a:spcAft>
              <a:buSzPts val="1800"/>
              <a:buNone/>
            </a:pPr>
            <a:endParaRPr lang="en-US" dirty="0">
              <a:latin typeface="Calibri" panose="020F0502020204030204" pitchFamily="34" charset="0"/>
              <a:cs typeface="Calibri" panose="020F0502020204030204" pitchFamily="34"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 program&#10;&#10;Description automatically generated">
            <a:extLst>
              <a:ext uri="{FF2B5EF4-FFF2-40B4-BE49-F238E27FC236}">
                <a16:creationId xmlns:a16="http://schemas.microsoft.com/office/drawing/2014/main" id="{DC3D5205-F698-E94F-709B-43A401CD1876}"/>
              </a:ext>
            </a:extLst>
          </p:cNvPr>
          <p:cNvPicPr>
            <a:picLocks noChangeAspect="1"/>
          </p:cNvPicPr>
          <p:nvPr/>
        </p:nvPicPr>
        <p:blipFill>
          <a:blip r:embed="rId7"/>
          <a:stretch>
            <a:fillRect/>
          </a:stretch>
        </p:blipFill>
        <p:spPr>
          <a:xfrm>
            <a:off x="409073" y="3698058"/>
            <a:ext cx="6567739" cy="2205139"/>
          </a:xfrm>
          <a:prstGeom prst="rect">
            <a:avLst/>
          </a:prstGeom>
        </p:spPr>
      </p:pic>
      <p:pic>
        <p:nvPicPr>
          <p:cNvPr id="5" name="Picture 4">
            <a:extLst>
              <a:ext uri="{FF2B5EF4-FFF2-40B4-BE49-F238E27FC236}">
                <a16:creationId xmlns:a16="http://schemas.microsoft.com/office/drawing/2014/main" id="{EE2F81E1-9EC2-1917-B74C-AB056FA7584C}"/>
              </a:ext>
            </a:extLst>
          </p:cNvPr>
          <p:cNvPicPr>
            <a:picLocks noChangeAspect="1"/>
          </p:cNvPicPr>
          <p:nvPr/>
        </p:nvPicPr>
        <p:blipFill>
          <a:blip r:embed="rId8"/>
          <a:stretch>
            <a:fillRect/>
          </a:stretch>
        </p:blipFill>
        <p:spPr>
          <a:xfrm>
            <a:off x="7365332" y="4752475"/>
            <a:ext cx="4284950" cy="387406"/>
          </a:xfrm>
          <a:prstGeom prst="rect">
            <a:avLst/>
          </a:prstGeom>
        </p:spPr>
      </p:pic>
      <p:pic>
        <p:nvPicPr>
          <p:cNvPr id="4" name="Audio 3">
            <a:hlinkClick r:id="" action="ppaction://media"/>
            <a:extLst>
              <a:ext uri="{FF2B5EF4-FFF2-40B4-BE49-F238E27FC236}">
                <a16:creationId xmlns:a16="http://schemas.microsoft.com/office/drawing/2014/main" id="{D0C9AB29-0C58-AA15-4191-F6F2504431A1}"/>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103841788"/>
      </p:ext>
    </p:extLst>
  </p:cSld>
  <p:clrMapOvr>
    <a:masterClrMapping/>
  </p:clrMapOvr>
  <mc:AlternateContent xmlns:mc="http://schemas.openxmlformats.org/markup-compatibility/2006">
    <mc:Choice xmlns:p14="http://schemas.microsoft.com/office/powerpoint/2010/main" Requires="p14">
      <p:transition spd="slow" p14:dur="2000" advTm="22060"/>
    </mc:Choice>
    <mc:Fallback>
      <p:transition spd="slow" advTm="22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A1A8BAC-14E0-7BAA-C4AC-3DF4FDD987E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045"/>
    </mc:Choice>
    <mc:Fallback>
      <p:transition spd="slow" advTm="28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1851660"/>
            <a:ext cx="10820400" cy="4024125"/>
          </a:xfrm>
          <a:prstGeom prst="rect">
            <a:avLst/>
          </a:prstGeom>
          <a:noFill/>
          <a:ln>
            <a:noFill/>
          </a:ln>
        </p:spPr>
        <p:txBody>
          <a:bodyPr spcFirstLastPara="1" wrap="square" lIns="91425" tIns="45700" rIns="91425" bIns="45700" anchor="t" anchorCtr="0">
            <a:noAutofit/>
          </a:bodyPr>
          <a:lstStyle/>
          <a:p>
            <a:pPr marL="0" marR="0">
              <a:lnSpc>
                <a:spcPct val="107000"/>
              </a:lnSpc>
              <a:spcBef>
                <a:spcPts val="0"/>
              </a:spcBef>
              <a:spcAft>
                <a:spcPts val="800"/>
              </a:spcAft>
            </a:pPr>
            <a:r>
              <a:rPr lang="en-US" sz="1400" dirty="0" err="1">
                <a:latin typeface="Calibri" panose="020F0502020204030204" pitchFamily="34" charset="0"/>
                <a:cs typeface="Calibri" panose="020F0502020204030204" pitchFamily="34" charset="0"/>
              </a:rPr>
              <a:t>DevSecOps</a:t>
            </a:r>
            <a:r>
              <a:rPr lang="en-US" sz="1400" dirty="0">
                <a:latin typeface="Calibri" panose="020F0502020204030204" pitchFamily="34" charset="0"/>
                <a:cs typeface="Calibri" panose="020F0502020204030204" pitchFamily="34" charset="0"/>
              </a:rPr>
              <a:t> is a combination between DevOps and security practices throughout the entire software development life cycle. The goal is to automate security throughout the life cycle.</a:t>
            </a:r>
            <a:r>
              <a:rPr lang="en-US" sz="1400" kern="100" dirty="0">
                <a:effectLst/>
                <a:latin typeface="Calibri" panose="020F0502020204030204" pitchFamily="34" charset="0"/>
                <a:ea typeface="Calibri" panose="020F0502020204030204" pitchFamily="34" charset="0"/>
                <a:cs typeface="Calibri" panose="020F0502020204030204" pitchFamily="34" charset="0"/>
              </a:rPr>
              <a:t> The </a:t>
            </a:r>
            <a:r>
              <a:rPr lang="en-US" sz="1400" kern="100" dirty="0" err="1">
                <a:effectLst/>
                <a:latin typeface="Calibri" panose="020F0502020204030204" pitchFamily="34" charset="0"/>
                <a:ea typeface="Calibri" panose="020F0502020204030204" pitchFamily="34" charset="0"/>
                <a:cs typeface="Calibri" panose="020F0502020204030204" pitchFamily="34" charset="0"/>
              </a:rPr>
              <a:t>DevSecOps</a:t>
            </a:r>
            <a:r>
              <a:rPr lang="en-US" sz="1400" kern="100" dirty="0">
                <a:effectLst/>
                <a:latin typeface="Calibri" panose="020F0502020204030204" pitchFamily="34" charset="0"/>
                <a:ea typeface="Calibri" panose="020F0502020204030204" pitchFamily="34" charset="0"/>
                <a:cs typeface="Calibri" panose="020F0502020204030204" pitchFamily="34" charset="0"/>
              </a:rPr>
              <a:t> methodology combines development, security, and operations to produce a secure and reliable product, along with automating parts of development, testing, deployment along with the maintenance of the software. </a:t>
            </a:r>
          </a:p>
          <a:p>
            <a:pPr marL="0" marR="0">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Calibri" panose="020F0502020204030204" pitchFamily="34" charset="0"/>
              </a:rPr>
              <a:t>In the ‘Assess and plan’ stage, automation is minimal, as the team is conducting analyses, backlog, etc.</a:t>
            </a:r>
          </a:p>
          <a:p>
            <a:pPr marL="0" marR="0">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Calibri" panose="020F0502020204030204" pitchFamily="34" charset="0"/>
              </a:rPr>
              <a:t>The ‘Design’ stage includes code reviews, static code analysis, and a test-driven design to help build more secure code. Static code analysis may be automated using various tools, which tests the code against coding rules. Static code analysis attempts to find weaknesses in the code that may end up as vulnerabilities.</a:t>
            </a:r>
          </a:p>
          <a:p>
            <a:pPr marL="0" marR="0">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Calibri" panose="020F0502020204030204" pitchFamily="34" charset="0"/>
              </a:rPr>
              <a:t>Next, in the ‘Build’ stage, automated analysis and testing is executed. Unit testing and static application software testing occur. Dependencies are installed, which may include vulnerabilities and exploits, which should be reviewed and tested for using automation.</a:t>
            </a:r>
          </a:p>
          <a:p>
            <a:pPr marL="0" marR="0">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Calibri" panose="020F0502020204030204" pitchFamily="34" charset="0"/>
              </a:rPr>
              <a:t>‘Verify and test’ includes automated vulnerability scanning, as well as dynamic application security testing (DAST) to detect authorization and authentication.</a:t>
            </a:r>
          </a:p>
          <a:p>
            <a:pPr marL="0" marR="0">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Calibri" panose="020F0502020204030204" pitchFamily="34" charset="0"/>
              </a:rPr>
              <a:t>The ‘Transition and health check’ stage includes security settings, deployment, and penetration tests. These should also be automated. This stage also concerns the principle of lease privilege.</a:t>
            </a:r>
          </a:p>
          <a:p>
            <a:pPr marL="0" marR="0">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Calibri" panose="020F0502020204030204" pitchFamily="34" charset="0"/>
              </a:rPr>
              <a:t>‘Monitor and detect’ includes log collection, detection, event alerting, and can also be automated using various tools.</a:t>
            </a:r>
          </a:p>
          <a:p>
            <a:pPr marL="0" marR="0">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Calibri" panose="020F0502020204030204" pitchFamily="34" charset="0"/>
              </a:rPr>
              <a:t>‘Respond’ stage includes zero-day vulnerability checks and monitoring the infrastructure.</a:t>
            </a:r>
          </a:p>
          <a:p>
            <a:pPr marL="0" marR="0">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Calibri" panose="020F0502020204030204" pitchFamily="34" charset="0"/>
              </a:rPr>
              <a:t>‘Maintain and stabilize’  includes monitoring for abnormalities, and tools to automate this monitoring in real time are extremely important to spot exploits.</a:t>
            </a:r>
          </a:p>
          <a:p>
            <a:pPr marL="685800" lvl="1" indent="-228600" algn="l" rtl="0">
              <a:lnSpc>
                <a:spcPct val="90000"/>
              </a:lnSpc>
              <a:spcBef>
                <a:spcPts val="0"/>
              </a:spcBef>
              <a:spcAft>
                <a:spcPts val="0"/>
              </a:spcAft>
              <a:buClr>
                <a:schemeClr val="lt1"/>
              </a:buClr>
              <a:buSzPts val="2000"/>
              <a:buChar char="•"/>
            </a:pPr>
            <a:endParaRPr sz="1400" dirty="0">
              <a:latin typeface="Calibri" panose="020F0502020204030204" pitchFamily="34" charset="0"/>
              <a:cs typeface="Calibri" panose="020F0502020204030204" pitchFamily="34" charset="0"/>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14AA396-7160-84C4-3190-CAA60F42C66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270"/>
    </mc:Choice>
    <mc:Fallback>
      <p:transition spd="slow" advTm="122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lt1"/>
              </a:buClr>
              <a:buSzPts val="2000"/>
              <a:buNone/>
            </a:pPr>
            <a:r>
              <a:rPr lang="en-US" sz="2000" dirty="0">
                <a:latin typeface="Calibri" panose="020F0502020204030204" pitchFamily="34" charset="0"/>
                <a:cs typeface="Calibri" panose="020F0502020204030204" pitchFamily="34" charset="0"/>
              </a:rPr>
              <a:t>From the beginning of development, software is always at risk of being exposed to vulnerabilities, bugs, and errors, all of which can expose the software and data of consumers and the application owner. This can lead to lost data, financial burden, and a bad reputation for the owner of the application. Waiting to include security in coding leaves the application having an “open door” for intruders, and by the time the developers decide to include security, it may already be too late, and a breach may have occurred.</a:t>
            </a:r>
          </a:p>
          <a:p>
            <a:pPr marL="0" lvl="0" indent="0" algn="l" rtl="0">
              <a:lnSpc>
                <a:spcPct val="90000"/>
              </a:lnSpc>
              <a:spcBef>
                <a:spcPts val="0"/>
              </a:spcBef>
              <a:spcAft>
                <a:spcPts val="0"/>
              </a:spcAft>
              <a:buClr>
                <a:schemeClr val="lt1"/>
              </a:buClr>
              <a:buSzPts val="2000"/>
              <a:buNone/>
            </a:pPr>
            <a:endParaRPr lang="en-US" sz="2000" dirty="0">
              <a:latin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lt1"/>
              </a:buClr>
              <a:buSzPts val="2000"/>
              <a:buNone/>
            </a:pPr>
            <a:r>
              <a:rPr lang="en-US" sz="2000" dirty="0">
                <a:latin typeface="Calibri" panose="020F0502020204030204" pitchFamily="34" charset="0"/>
                <a:cs typeface="Calibri" panose="020F0502020204030204" pitchFamily="34" charset="0"/>
              </a:rPr>
              <a:t>During the planning stage, software design requirements should be established, which can benefit the company and prevent threats if followed. Coding standards should be enforced, also, which can detect and prevent threats.</a:t>
            </a:r>
          </a:p>
          <a:p>
            <a:pPr marL="0" lvl="0" indent="0" algn="l" rtl="0">
              <a:lnSpc>
                <a:spcPct val="90000"/>
              </a:lnSpc>
              <a:spcBef>
                <a:spcPts val="0"/>
              </a:spcBef>
              <a:spcAft>
                <a:spcPts val="0"/>
              </a:spcAft>
              <a:buClr>
                <a:schemeClr val="lt1"/>
              </a:buClr>
              <a:buSzPts val="2000"/>
              <a:buNone/>
            </a:pPr>
            <a:endParaRPr lang="en-US" sz="2000" dirty="0">
              <a:latin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lt1"/>
              </a:buClr>
              <a:buSzPts val="2000"/>
              <a:buNone/>
            </a:pPr>
            <a:r>
              <a:rPr lang="en-US" sz="2000" dirty="0">
                <a:latin typeface="Calibri" panose="020F0502020204030204" pitchFamily="34" charset="0"/>
                <a:cs typeface="Calibri" panose="020F0502020204030204" pitchFamily="34" charset="0"/>
              </a:rPr>
              <a:t>Also, securing the application with a firewall and using antivirus software on all devices accessing the developing code can also benefit the company, securing or limiting access to the network, removing/preventing malware, etc.</a:t>
            </a:r>
          </a:p>
          <a:p>
            <a:pPr marL="0" lvl="0" indent="0" algn="l" rtl="0">
              <a:lnSpc>
                <a:spcPct val="90000"/>
              </a:lnSpc>
              <a:spcBef>
                <a:spcPts val="0"/>
              </a:spcBef>
              <a:spcAft>
                <a:spcPts val="0"/>
              </a:spcAft>
              <a:buClr>
                <a:schemeClr val="lt1"/>
              </a:buClr>
              <a:buSzPts val="2000"/>
              <a:buNone/>
            </a:pPr>
            <a:endParaRPr lang="en-US" sz="2000" dirty="0">
              <a:latin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lt1"/>
              </a:buClr>
              <a:buSzPts val="2000"/>
              <a:buNone/>
            </a:pPr>
            <a:r>
              <a:rPr lang="en-US" sz="2000" dirty="0">
                <a:latin typeface="Calibri" panose="020F0502020204030204" pitchFamily="34" charset="0"/>
                <a:cs typeface="Calibri" panose="020F0502020204030204" pitchFamily="34" charset="0"/>
              </a:rPr>
              <a:t>Manual and automated code reviews and tests throughout the SDLC can prevent threats. There are numerous tools to scan for vulnerabilities, and automation can be used to save time and money.</a:t>
            </a:r>
            <a:endParaRPr dirty="0">
              <a:latin typeface="Calibri" panose="020F0502020204030204" pitchFamily="34" charset="0"/>
              <a:cs typeface="Calibri" panose="020F0502020204030204" pitchFamily="34" charset="0"/>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2387EAE-0856-8350-ED14-191AFC8D734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861"/>
    </mc:Choice>
    <mc:Fallback>
      <p:transition spd="slow" advTm="79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433137" y="1828800"/>
            <a:ext cx="10371221" cy="4656221"/>
          </a:xfrm>
          <a:prstGeom prst="rect">
            <a:avLst/>
          </a:prstGeom>
          <a:noFill/>
          <a:ln>
            <a:noFill/>
          </a:ln>
        </p:spPr>
        <p:txBody>
          <a:bodyPr spcFirstLastPara="1" wrap="square" lIns="91425" tIns="45700" rIns="91425" bIns="45700" anchor="t" anchorCtr="0">
            <a:normAutofit/>
          </a:bodyPr>
          <a:lstStyle/>
          <a:p>
            <a:pPr marL="0" lvl="2" indent="0" algn="l" rtl="0">
              <a:lnSpc>
                <a:spcPct val="90000"/>
              </a:lnSpc>
              <a:spcBef>
                <a:spcPts val="0"/>
              </a:spcBef>
              <a:spcAft>
                <a:spcPts val="0"/>
              </a:spcAft>
              <a:buClr>
                <a:schemeClr val="lt1"/>
              </a:buClr>
              <a:buSzPts val="1800"/>
              <a:buNone/>
            </a:pPr>
            <a:r>
              <a:rPr lang="en-US" sz="1600" b="1" dirty="0">
                <a:latin typeface="Calibri" panose="020F0502020204030204" pitchFamily="34" charset="0"/>
                <a:cs typeface="Calibri" panose="020F0502020204030204" pitchFamily="34" charset="0"/>
              </a:rPr>
              <a:t>After performing a gap analysis of our security policy, we have identified gaps that may require improvement now and/or in the future. These gaps may reduce the overall security we have set in place, as there are vulnerabilities to be addressed.</a:t>
            </a:r>
          </a:p>
          <a:p>
            <a:pPr marL="914400" lvl="2" indent="0" algn="l" rtl="0">
              <a:lnSpc>
                <a:spcPct val="90000"/>
              </a:lnSpc>
              <a:spcBef>
                <a:spcPts val="0"/>
              </a:spcBef>
              <a:spcAft>
                <a:spcPts val="0"/>
              </a:spcAft>
              <a:buClr>
                <a:schemeClr val="lt1"/>
              </a:buClr>
              <a:buSzPts val="1800"/>
              <a:buNone/>
            </a:pPr>
            <a:endParaRPr lang="en-US" sz="1600" dirty="0">
              <a:latin typeface="Calibri" panose="020F0502020204030204" pitchFamily="34" charset="0"/>
              <a:cs typeface="Calibri" panose="020F0502020204030204" pitchFamily="34" charset="0"/>
            </a:endParaRPr>
          </a:p>
          <a:p>
            <a:pPr marL="0" lvl="2" indent="-285750">
              <a:spcBef>
                <a:spcPts val="0"/>
              </a:spcBef>
            </a:pPr>
            <a:r>
              <a:rPr lang="en-US" sz="1600" dirty="0">
                <a:latin typeface="Calibri" panose="020F0502020204030204" pitchFamily="34" charset="0"/>
                <a:cs typeface="Calibri" panose="020F0502020204030204" pitchFamily="34" charset="0"/>
              </a:rPr>
              <a:t>Worker termination – There is currently no standard on employee termination. Requiring employees exit in an orderly manner is necessary, which should include returning all equipment they may have, and removal of any access (ISO/IEC 1779:2005(E)).</a:t>
            </a:r>
          </a:p>
          <a:p>
            <a:pPr marL="0" lvl="2" indent="0">
              <a:spcBef>
                <a:spcPts val="0"/>
              </a:spcBef>
              <a:buNone/>
            </a:pPr>
            <a:endParaRPr lang="en-US" sz="1600" dirty="0">
              <a:latin typeface="Calibri" panose="020F0502020204030204" pitchFamily="34" charset="0"/>
              <a:cs typeface="Calibri" panose="020F0502020204030204" pitchFamily="34" charset="0"/>
            </a:endParaRPr>
          </a:p>
          <a:p>
            <a:pPr marL="0" lvl="2" indent="-285750">
              <a:spcBef>
                <a:spcPts val="0"/>
              </a:spcBef>
            </a:pPr>
            <a:r>
              <a:rPr lang="en-US" sz="1600" dirty="0">
                <a:latin typeface="Calibri" panose="020F0502020204030204" pitchFamily="34" charset="0"/>
                <a:cs typeface="Calibri" panose="020F0502020204030204" pitchFamily="34" charset="0"/>
              </a:rPr>
              <a:t>Confidentiality agreement – Preventing data that our employees may discuss at work is important and should not be  discussed outside of work. A policy to prevent this should be put in place (ISO/IEC 1779:2005(E)).</a:t>
            </a:r>
          </a:p>
          <a:p>
            <a:pPr marL="0" lvl="2" indent="0">
              <a:spcBef>
                <a:spcPts val="0"/>
              </a:spcBef>
              <a:buNone/>
            </a:pPr>
            <a:endParaRPr lang="en-US" sz="1600" dirty="0">
              <a:latin typeface="Calibri" panose="020F0502020204030204" pitchFamily="34" charset="0"/>
              <a:cs typeface="Calibri" panose="020F0502020204030204" pitchFamily="34" charset="0"/>
            </a:endParaRPr>
          </a:p>
          <a:p>
            <a:pPr marL="0" lvl="2" indent="-285750">
              <a:spcBef>
                <a:spcPts val="0"/>
              </a:spcBef>
            </a:pPr>
            <a:r>
              <a:rPr lang="en-US" sz="1600" dirty="0">
                <a:latin typeface="Calibri" panose="020F0502020204030204" pitchFamily="34" charset="0"/>
                <a:cs typeface="Calibri" panose="020F0502020204030204" pitchFamily="34" charset="0"/>
              </a:rPr>
              <a:t>Asset management – Assets should be accounted for, clearly identified, and an inventory of assets should be maintained and represent each assets importance. Also, assets should be owned by a designated part of the company to ensure assets are classified and restricted if necessary (ISO/IEC 1779:2005(E)).</a:t>
            </a:r>
          </a:p>
          <a:p>
            <a:pPr marL="0" lvl="2" indent="0">
              <a:spcBef>
                <a:spcPts val="0"/>
              </a:spcBef>
              <a:buNone/>
            </a:pPr>
            <a:endParaRPr lang="en-US" sz="1600" dirty="0">
              <a:latin typeface="Calibri" panose="020F0502020204030204" pitchFamily="34" charset="0"/>
              <a:cs typeface="Calibri" panose="020F0502020204030204" pitchFamily="34" charset="0"/>
            </a:endParaRPr>
          </a:p>
          <a:p>
            <a:pPr marL="0" lvl="2" indent="-285750">
              <a:spcBef>
                <a:spcPts val="0"/>
              </a:spcBef>
            </a:pPr>
            <a:r>
              <a:rPr lang="en-US" sz="1600" dirty="0">
                <a:latin typeface="Calibri" panose="020F0502020204030204" pitchFamily="34" charset="0"/>
                <a:cs typeface="Calibri" panose="020F0502020204030204" pitchFamily="34" charset="0"/>
              </a:rPr>
              <a:t>User Password Management – Users should sign a statement to keep passwords confidential, and group passwords should remain with only group members (ISO/IEC 1779:2005(E)).</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BC4199C-B94C-004C-D05E-7D3FEFF9864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475"/>
    </mc:Choice>
    <mc:Fallback>
      <p:transition spd="slow" advTm="91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0" lvl="2" indent="0" algn="l" rtl="0">
              <a:lnSpc>
                <a:spcPct val="90000"/>
              </a:lnSpc>
              <a:spcBef>
                <a:spcPts val="0"/>
              </a:spcBef>
              <a:spcAft>
                <a:spcPts val="0"/>
              </a:spcAft>
              <a:buClr>
                <a:schemeClr val="lt1"/>
              </a:buClr>
              <a:buSzPts val="1800"/>
              <a:buNone/>
            </a:pPr>
            <a:r>
              <a:rPr lang="en-US" sz="2400" b="1" dirty="0">
                <a:latin typeface="Calibri" panose="020F0502020204030204" pitchFamily="34" charset="0"/>
                <a:cs typeface="Calibri" panose="020F0502020204030204" pitchFamily="34" charset="0"/>
              </a:rPr>
              <a:t>After performing a gap analysis of our security policy, we have identified standards that should be adopted to prevent future issues. A few of these standards include:</a:t>
            </a:r>
          </a:p>
          <a:p>
            <a:pPr marL="0" lvl="2" indent="0" algn="l" rtl="0">
              <a:lnSpc>
                <a:spcPct val="90000"/>
              </a:lnSpc>
              <a:spcBef>
                <a:spcPts val="0"/>
              </a:spcBef>
              <a:spcAft>
                <a:spcPts val="0"/>
              </a:spcAft>
              <a:buClr>
                <a:schemeClr val="lt1"/>
              </a:buClr>
              <a:buSzPts val="1800"/>
              <a:buNone/>
            </a:pPr>
            <a:endParaRPr lang="en-US" sz="2400" b="1" dirty="0">
              <a:latin typeface="Calibri" panose="020F0502020204030204" pitchFamily="34" charset="0"/>
              <a:cs typeface="Calibri" panose="020F0502020204030204" pitchFamily="34" charset="0"/>
            </a:endParaRPr>
          </a:p>
          <a:p>
            <a:pPr marL="285750" lvl="2" indent="-285750">
              <a:spcBef>
                <a:spcPts val="0"/>
              </a:spcBef>
            </a:pPr>
            <a:r>
              <a:rPr lang="en-US" sz="2400" dirty="0">
                <a:latin typeface="Calibri" panose="020F0502020204030204" pitchFamily="34" charset="0"/>
                <a:cs typeface="Calibri" panose="020F0502020204030204" pitchFamily="34" charset="0"/>
              </a:rPr>
              <a:t>MSC41-C. Never hard code sensitive information. Hard coding info such as passwords and encryption keys can expose this data to attackers. Anyone with access to files can examine them for strings. This also increases the need to make changes in the code, such as changing a hard coded password in a deployed program requiring a patch.</a:t>
            </a:r>
          </a:p>
          <a:p>
            <a:pPr marL="0" lvl="2" indent="0">
              <a:spcBef>
                <a:spcPts val="0"/>
              </a:spcBef>
              <a:buNone/>
            </a:pPr>
            <a:endParaRPr lang="en-US" sz="2400" dirty="0">
              <a:latin typeface="Calibri" panose="020F0502020204030204" pitchFamily="34" charset="0"/>
              <a:cs typeface="Calibri" panose="020F0502020204030204" pitchFamily="34" charset="0"/>
            </a:endParaRPr>
          </a:p>
          <a:p>
            <a:pPr marL="285750" lvl="2" indent="-285750">
              <a:spcBef>
                <a:spcPts val="0"/>
              </a:spcBef>
            </a:pPr>
            <a:r>
              <a:rPr lang="en-US" sz="2400" dirty="0">
                <a:latin typeface="Calibri" panose="020F0502020204030204" pitchFamily="34" charset="0"/>
                <a:cs typeface="Calibri" panose="020F0502020204030204" pitchFamily="34" charset="0"/>
              </a:rPr>
              <a:t>MEM30-C. Do not access freed memory. Evaluating a pointer into memory that has been deallocated by a memory management function is undefined behavior, and will lead to dangling pointers, which may result in exploitable vulnerabilities.</a:t>
            </a:r>
          </a:p>
          <a:p>
            <a:pPr marL="0" lvl="2" indent="0">
              <a:spcBef>
                <a:spcPts val="0"/>
              </a:spcBef>
              <a:buNone/>
            </a:pPr>
            <a:endParaRPr lang="en-US" sz="2400" dirty="0">
              <a:latin typeface="Calibri" panose="020F0502020204030204" pitchFamily="34" charset="0"/>
              <a:cs typeface="Calibri" panose="020F0502020204030204" pitchFamily="34" charset="0"/>
            </a:endParaRPr>
          </a:p>
          <a:p>
            <a:pPr marL="285750" lvl="2" indent="-285750">
              <a:spcBef>
                <a:spcPts val="0"/>
              </a:spcBef>
            </a:pPr>
            <a:r>
              <a:rPr lang="en-US" sz="2400" dirty="0">
                <a:latin typeface="Calibri" panose="020F0502020204030204" pitchFamily="34" charset="0"/>
                <a:cs typeface="Calibri" panose="020F0502020204030204" pitchFamily="34" charset="0"/>
              </a:rPr>
              <a:t>FIO21-C. Do not create temporary files in shared directories. Programmers often create temp. files in shared directories. These are often created with a well-known name, which attackers can easily hijack or manipulate these files.</a:t>
            </a:r>
          </a:p>
          <a:p>
            <a:pPr marL="0" lvl="2" indent="0">
              <a:spcBef>
                <a:spcPts val="0"/>
              </a:spcBef>
              <a:buNone/>
            </a:pPr>
            <a:endParaRPr lang="en-US" sz="2400" dirty="0">
              <a:latin typeface="Calibri" panose="020F0502020204030204" pitchFamily="34" charset="0"/>
              <a:cs typeface="Calibri" panose="020F0502020204030204" pitchFamily="34" charset="0"/>
            </a:endParaRPr>
          </a:p>
          <a:p>
            <a:pPr marL="285750" lvl="2" indent="-285750">
              <a:spcBef>
                <a:spcPts val="0"/>
              </a:spcBef>
            </a:pPr>
            <a:r>
              <a:rPr lang="en-US" sz="2400" dirty="0">
                <a:latin typeface="Calibri" panose="020F0502020204030204" pitchFamily="34" charset="0"/>
                <a:cs typeface="Calibri" panose="020F0502020204030204" pitchFamily="34" charset="0"/>
              </a:rPr>
              <a:t>MSC00-C. Compile cleanly at high warning levels. Use the highest warning level available for the compiler and eliminate warnings by modifying the code.</a:t>
            </a:r>
          </a:p>
          <a:p>
            <a:pPr marL="228600" lvl="0" indent="-88900" algn="l" rtl="0">
              <a:lnSpc>
                <a:spcPct val="90000"/>
              </a:lnSpc>
              <a:spcBef>
                <a:spcPts val="1000"/>
              </a:spcBef>
              <a:spcAft>
                <a:spcPts val="0"/>
              </a:spcAft>
              <a:buClr>
                <a:schemeClr val="lt1"/>
              </a:buClr>
              <a:buSzPts val="2200"/>
              <a:buNone/>
            </a:pPr>
            <a:endParaRPr dirty="0">
              <a:latin typeface="Calibri" panose="020F0502020204030204" pitchFamily="34" charset="0"/>
              <a:cs typeface="Calibri" panose="020F0502020204030204" pitchFamily="34" charset="0"/>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8" name="Audio 27">
            <a:hlinkClick r:id="" action="ppaction://media"/>
            <a:extLst>
              <a:ext uri="{FF2B5EF4-FFF2-40B4-BE49-F238E27FC236}">
                <a16:creationId xmlns:a16="http://schemas.microsoft.com/office/drawing/2014/main" id="{E5CD40EA-E8AD-AD35-A30A-85E8162A6CC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504"/>
    </mc:Choice>
    <mc:Fallback>
      <p:transition spd="slow" advTm="92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sz="1400" dirty="0">
                <a:effectLst/>
                <a:latin typeface="Calibri" panose="020F0502020204030204" pitchFamily="34" charset="0"/>
                <a:cs typeface="Calibri" panose="020F0502020204030204" pitchFamily="34" charset="0"/>
              </a:rPr>
              <a:t>IEC, I. (2005). International Standard ISO/IEC 27002. International Organization for Standardization and International Electrotechnical Commission. https://bcc.portal.gov.bd/sites/default/files/files/bcc.portal.gov.bd/page/adeaf3e5_cc55_4222_8767_f26bcaec3f70/ISO_IEC_27002.pdf</a:t>
            </a:r>
          </a:p>
          <a:p>
            <a:r>
              <a:rPr lang="en-US" sz="1400" i="1" dirty="0">
                <a:effectLst/>
                <a:latin typeface="Calibri" panose="020F0502020204030204" pitchFamily="34" charset="0"/>
                <a:cs typeface="Calibri" panose="020F0502020204030204" pitchFamily="34" charset="0"/>
              </a:rPr>
              <a:t>The 12 elements of an information security policy</a:t>
            </a:r>
            <a:r>
              <a:rPr lang="en-US" sz="1400" dirty="0">
                <a:effectLst/>
                <a:latin typeface="Calibri" panose="020F0502020204030204" pitchFamily="34" charset="0"/>
                <a:cs typeface="Calibri" panose="020F0502020204030204" pitchFamily="34" charset="0"/>
              </a:rPr>
              <a:t>. </a:t>
            </a:r>
            <a:r>
              <a:rPr lang="en-US" sz="1400" dirty="0" err="1">
                <a:effectLst/>
                <a:latin typeface="Calibri" panose="020F0502020204030204" pitchFamily="34" charset="0"/>
                <a:cs typeface="Calibri" panose="020F0502020204030204" pitchFamily="34" charset="0"/>
              </a:rPr>
              <a:t>Exabeam</a:t>
            </a:r>
            <a:r>
              <a:rPr lang="en-US" sz="1400" dirty="0">
                <a:effectLst/>
                <a:latin typeface="Calibri" panose="020F0502020204030204" pitchFamily="34" charset="0"/>
                <a:cs typeface="Calibri" panose="020F0502020204030204" pitchFamily="34" charset="0"/>
              </a:rPr>
              <a:t>. (2023, February 27). https://www.exabeam.com/explainers/information-security/the-12-elements-of-an-information-security-policy/#:~:text=To%20be%20effective%2C%20an%20information,business%20needs%20and%20evolving%20threats </a:t>
            </a:r>
          </a:p>
          <a:p>
            <a:r>
              <a:rPr lang="en-US" sz="1400" i="1" dirty="0">
                <a:effectLst/>
                <a:latin typeface="Calibri" panose="020F0502020204030204" pitchFamily="34" charset="0"/>
                <a:cs typeface="Calibri" panose="020F0502020204030204" pitchFamily="34" charset="0"/>
              </a:rPr>
              <a:t>SEI CERT C Coding Standard</a:t>
            </a:r>
            <a:r>
              <a:rPr lang="en-US" sz="1400" dirty="0">
                <a:effectLst/>
                <a:latin typeface="Calibri" panose="020F0502020204030204" pitchFamily="34" charset="0"/>
                <a:cs typeface="Calibri" panose="020F0502020204030204" pitchFamily="34" charset="0"/>
              </a:rPr>
              <a:t>. SEI CERT C Coding Standard - SEI CERT C Coding Standard - Confluence. (n.d.). https://wiki.sei.cmu.edu/confluence/display/c/SEI+CERT+C+Coding+Standard </a:t>
            </a:r>
          </a:p>
          <a:p>
            <a:r>
              <a:rPr lang="en-US" sz="1400" i="1" dirty="0">
                <a:effectLst/>
                <a:latin typeface="Calibri" panose="020F0502020204030204" pitchFamily="34" charset="0"/>
                <a:cs typeface="Calibri" panose="020F0502020204030204" pitchFamily="34" charset="0"/>
              </a:rPr>
              <a:t>How to perform an information security gap analysis</a:t>
            </a:r>
            <a:r>
              <a:rPr lang="en-US" sz="1400" dirty="0">
                <a:effectLst/>
                <a:latin typeface="Calibri" panose="020F0502020204030204" pitchFamily="34" charset="0"/>
                <a:cs typeface="Calibri" panose="020F0502020204030204" pitchFamily="34" charset="0"/>
              </a:rPr>
              <a:t>. </a:t>
            </a:r>
            <a:r>
              <a:rPr lang="en-US" sz="1400" dirty="0" err="1">
                <a:effectLst/>
                <a:latin typeface="Calibri" panose="020F0502020204030204" pitchFamily="34" charset="0"/>
                <a:cs typeface="Calibri" panose="020F0502020204030204" pitchFamily="34" charset="0"/>
              </a:rPr>
              <a:t>SecurityScorecard</a:t>
            </a:r>
            <a:r>
              <a:rPr lang="en-US" sz="1400" dirty="0">
                <a:effectLst/>
                <a:latin typeface="Calibri" panose="020F0502020204030204" pitchFamily="34" charset="0"/>
                <a:cs typeface="Calibri" panose="020F0502020204030204" pitchFamily="34" charset="0"/>
              </a:rPr>
              <a:t>. (2023, July 26). https://securityscorecard.com/blog/how-to-perform-an-information-security-gap-analysis/#:~:text=To%20uncover%20gaps%20and%20vulnerabilities,and%20your%20overall%20security%20effectiveness. </a:t>
            </a:r>
          </a:p>
          <a:p>
            <a:pPr marL="114300" indent="0">
              <a:buNone/>
            </a:pPr>
            <a:endParaRPr lang="en-US" sz="1400" dirty="0">
              <a:effectLst/>
              <a:latin typeface="Calibri" panose="020F0502020204030204" pitchFamily="34" charset="0"/>
              <a:cs typeface="Calibri" panose="020F0502020204030204" pitchFamily="34" charset="0"/>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E46EA78A-7F07-A69C-CCF5-6DC48136AED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84"/>
    </mc:Choice>
    <mc:Fallback>
      <p:transition spd="slow" advTm="12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773692" y="1850366"/>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5" name="Text Placeholder 4">
            <a:extLst>
              <a:ext uri="{FF2B5EF4-FFF2-40B4-BE49-F238E27FC236}">
                <a16:creationId xmlns:a16="http://schemas.microsoft.com/office/drawing/2014/main" id="{8D45A4BF-BF41-BF38-8635-4690E8EFF680}"/>
              </a:ext>
            </a:extLst>
          </p:cNvPr>
          <p:cNvSpPr>
            <a:spLocks noGrp="1"/>
          </p:cNvSpPr>
          <p:nvPr>
            <p:ph type="body" idx="1"/>
          </p:nvPr>
        </p:nvSpPr>
        <p:spPr>
          <a:xfrm>
            <a:off x="493941" y="1850366"/>
            <a:ext cx="4000500" cy="4350409"/>
          </a:xfrm>
        </p:spPr>
        <p:txBody>
          <a:bodyPr>
            <a:normAutofit fontScale="92500" lnSpcReduction="20000"/>
          </a:bodyPr>
          <a:lstStyle/>
          <a:p>
            <a:pPr marL="114300" indent="0">
              <a:buNone/>
            </a:pPr>
            <a:r>
              <a:rPr lang="en-US" dirty="0">
                <a:latin typeface="Calibri" panose="020F0502020204030204" pitchFamily="34" charset="0"/>
                <a:cs typeface="Calibri" panose="020F0502020204030204" pitchFamily="34" charset="0"/>
              </a:rPr>
              <a:t>Security policies describe how companies plan to protect their assets. Our policy describes principles and standards that can help a team securely code software.</a:t>
            </a:r>
          </a:p>
          <a:p>
            <a:pPr marL="114300" indent="0">
              <a:buNone/>
            </a:pPr>
            <a:r>
              <a:rPr lang="en-US" dirty="0">
                <a:latin typeface="Calibri" panose="020F0502020204030204" pitchFamily="34" charset="0"/>
                <a:cs typeface="Calibri" panose="020F0502020204030204" pitchFamily="34" charset="0"/>
              </a:rPr>
              <a:t>Defense-in-Depth uses numerous security “layers” to protect assets, so if one defense is compromised, other defenses exist to prevent threats.</a:t>
            </a:r>
          </a:p>
          <a:p>
            <a:pPr marL="114300" indent="0">
              <a:buNone/>
            </a:pPr>
            <a:r>
              <a:rPr lang="en-US" dirty="0">
                <a:latin typeface="Calibri" panose="020F0502020204030204" pitchFamily="34" charset="0"/>
                <a:cs typeface="Calibri" panose="020F0502020204030204" pitchFamily="34" charset="0"/>
              </a:rPr>
              <a:t>This policy describes many security measures that can be used in this multi-layer strategy and tells our team what they need to focus on to create a secure system.</a:t>
            </a:r>
          </a:p>
        </p:txBody>
      </p:sp>
      <p:pic>
        <p:nvPicPr>
          <p:cNvPr id="4" name="Audio 3">
            <a:hlinkClick r:id="" action="ppaction://media"/>
            <a:extLst>
              <a:ext uri="{FF2B5EF4-FFF2-40B4-BE49-F238E27FC236}">
                <a16:creationId xmlns:a16="http://schemas.microsoft.com/office/drawing/2014/main" id="{88BC6651-A210-26AF-25BD-3F22CF321AA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157"/>
    </mc:Choice>
    <mc:Fallback>
      <p:transition spd="slow" advTm="33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414670" y="1866900"/>
            <a:ext cx="3997842" cy="4601058"/>
          </a:xfrm>
          <a:prstGeom prst="rect">
            <a:avLst/>
          </a:prstGeom>
          <a:noFill/>
          <a:ln>
            <a:noFill/>
          </a:ln>
        </p:spPr>
        <p:txBody>
          <a:bodyPr spcFirstLastPara="1" wrap="square" lIns="91425" tIns="45700" rIns="91425" bIns="45700" anchor="t" anchorCtr="0">
            <a:noAutofit/>
          </a:bodyPr>
          <a:lstStyle/>
          <a:p>
            <a:pPr marL="228600" lvl="0" indent="0" algn="l" rtl="0">
              <a:lnSpc>
                <a:spcPct val="107916"/>
              </a:lnSpc>
              <a:spcBef>
                <a:spcPts val="0"/>
              </a:spcBef>
              <a:spcAft>
                <a:spcPts val="0"/>
              </a:spcAft>
              <a:buSzPts val="1800"/>
              <a:buNone/>
            </a:pPr>
            <a:r>
              <a:rPr lang="en-US" sz="1300" dirty="0">
                <a:solidFill>
                  <a:srgbClr val="FFFFFF"/>
                </a:solidFill>
                <a:latin typeface="Calibri" panose="020F0502020204030204" pitchFamily="34" charset="0"/>
                <a:cs typeface="Calibri" panose="020F0502020204030204" pitchFamily="34" charset="0"/>
              </a:rPr>
              <a:t>Our ten standards have varying threat levels and have been organized based on a combination of severity, likelihood, remediation cost and priority. Depending on these levels for each standard, they can be averaged out to create our threat matrix.</a:t>
            </a:r>
          </a:p>
          <a:p>
            <a:pPr marL="228600" lvl="0" indent="0" algn="l" rtl="0">
              <a:lnSpc>
                <a:spcPct val="107916"/>
              </a:lnSpc>
              <a:spcBef>
                <a:spcPts val="0"/>
              </a:spcBef>
              <a:spcAft>
                <a:spcPts val="0"/>
              </a:spcAft>
              <a:buSzPts val="1800"/>
              <a:buNone/>
            </a:pPr>
            <a:endParaRPr lang="en-US" sz="1300" dirty="0">
              <a:solidFill>
                <a:srgbClr val="FFFFFF"/>
              </a:solidFill>
              <a:latin typeface="Calibri" panose="020F0502020204030204" pitchFamily="34" charset="0"/>
              <a:cs typeface="Calibri" panose="020F0502020204030204" pitchFamily="34" charset="0"/>
            </a:endParaRPr>
          </a:p>
          <a:p>
            <a:pPr marL="228600" lvl="0" indent="0" algn="l" rtl="0">
              <a:lnSpc>
                <a:spcPct val="107916"/>
              </a:lnSpc>
              <a:spcBef>
                <a:spcPts val="0"/>
              </a:spcBef>
              <a:spcAft>
                <a:spcPts val="0"/>
              </a:spcAft>
              <a:buSzPts val="1800"/>
              <a:buNone/>
            </a:pPr>
            <a:r>
              <a:rPr lang="en-US" sz="1300" dirty="0">
                <a:solidFill>
                  <a:srgbClr val="FFFFFF"/>
                </a:solidFill>
                <a:latin typeface="Calibri" panose="020F0502020204030204" pitchFamily="34" charset="0"/>
                <a:cs typeface="Calibri" panose="020F0502020204030204" pitchFamily="34" charset="0"/>
              </a:rPr>
              <a:t>The bottom left column is the lowest priority, the bottom right column and upper left columns are mid-priority, and the upper right column is the highest priority.</a:t>
            </a:r>
          </a:p>
          <a:p>
            <a:pPr marL="228600" lvl="0" indent="0" algn="l" rtl="0">
              <a:lnSpc>
                <a:spcPct val="107916"/>
              </a:lnSpc>
              <a:spcBef>
                <a:spcPts val="0"/>
              </a:spcBef>
              <a:spcAft>
                <a:spcPts val="0"/>
              </a:spcAft>
              <a:buSzPts val="1800"/>
              <a:buNone/>
            </a:pPr>
            <a:endParaRPr lang="en-US" sz="1300" dirty="0">
              <a:solidFill>
                <a:srgbClr val="FFFFFF"/>
              </a:solidFill>
              <a:latin typeface="Calibri" panose="020F0502020204030204" pitchFamily="34" charset="0"/>
              <a:cs typeface="Calibri" panose="020F0502020204030204" pitchFamily="34" charset="0"/>
            </a:endParaRPr>
          </a:p>
          <a:p>
            <a:pPr marL="228600" lvl="0" indent="0" algn="l" rtl="0">
              <a:lnSpc>
                <a:spcPct val="107916"/>
              </a:lnSpc>
              <a:spcBef>
                <a:spcPts val="0"/>
              </a:spcBef>
              <a:spcAft>
                <a:spcPts val="0"/>
              </a:spcAft>
              <a:buSzPts val="1800"/>
              <a:buNone/>
            </a:pPr>
            <a:r>
              <a:rPr lang="en-US" sz="1300" dirty="0">
                <a:latin typeface="Calibri" panose="020F0502020204030204" pitchFamily="34" charset="0"/>
                <a:cs typeface="Calibri" panose="020F0502020204030204" pitchFamily="34" charset="0"/>
              </a:rPr>
              <a:t>Many automation tools, such as </a:t>
            </a:r>
            <a:r>
              <a:rPr lang="en-US" sz="13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6"/>
              </a:rPr>
              <a:t>CodeSonar</a:t>
            </a:r>
            <a:r>
              <a:rPr lang="en-US" sz="1300" u="sng"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13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7"/>
              </a:rPr>
              <a:t>Astree</a:t>
            </a:r>
            <a:r>
              <a:rPr lang="en-US" sz="13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13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and </a:t>
            </a:r>
            <a:r>
              <a:rPr lang="en-US" sz="1300" u="sng" dirty="0" err="1">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8"/>
              </a:rPr>
              <a:t>Parasoft</a:t>
            </a:r>
            <a:r>
              <a:rPr lang="en-US" sz="13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8"/>
              </a:rPr>
              <a:t> C/C++test</a:t>
            </a:r>
            <a:r>
              <a:rPr lang="en-US" sz="13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1300" dirty="0">
                <a:solidFill>
                  <a:schemeClr val="bg1"/>
                </a:solidFill>
                <a:latin typeface="Calibri" panose="020F0502020204030204" pitchFamily="34" charset="0"/>
                <a:ea typeface="Calibri" panose="020F0502020204030204" pitchFamily="34" charset="0"/>
                <a:cs typeface="Calibri" panose="020F0502020204030204" pitchFamily="34" charset="0"/>
              </a:rPr>
              <a:t>can find multiple types of threats with vulnerability scanning.</a:t>
            </a:r>
          </a:p>
          <a:p>
            <a:pPr marL="228600" lvl="0" indent="0" algn="l" rtl="0">
              <a:lnSpc>
                <a:spcPct val="107916"/>
              </a:lnSpc>
              <a:spcBef>
                <a:spcPts val="0"/>
              </a:spcBef>
              <a:spcAft>
                <a:spcPts val="0"/>
              </a:spcAft>
              <a:buSzPts val="1800"/>
              <a:buNone/>
            </a:pPr>
            <a:r>
              <a:rPr lang="en-US" sz="1300" dirty="0">
                <a:solidFill>
                  <a:schemeClr val="bg1"/>
                </a:solidFill>
                <a:latin typeface="Calibri" panose="020F0502020204030204" pitchFamily="34" charset="0"/>
                <a:cs typeface="Calibri" panose="020F0502020204030204" pitchFamily="34" charset="0"/>
              </a:rPr>
              <a:t>Automated tests can check for inconsistencies and errors.</a:t>
            </a:r>
          </a:p>
          <a:p>
            <a:pPr marL="228600" lvl="0" indent="0" algn="l" rtl="0">
              <a:lnSpc>
                <a:spcPct val="107916"/>
              </a:lnSpc>
              <a:spcBef>
                <a:spcPts val="0"/>
              </a:spcBef>
              <a:spcAft>
                <a:spcPts val="0"/>
              </a:spcAft>
              <a:buSzPts val="1800"/>
              <a:buNone/>
            </a:pPr>
            <a:endParaRPr lang="en-US" sz="1300" dirty="0">
              <a:solidFill>
                <a:schemeClr val="bg1"/>
              </a:solidFill>
              <a:latin typeface="Calibri" panose="020F0502020204030204" pitchFamily="34" charset="0"/>
              <a:cs typeface="Calibri" panose="020F0502020204030204" pitchFamily="34" charset="0"/>
            </a:endParaRPr>
          </a:p>
          <a:p>
            <a:pPr marL="228600" lvl="0" indent="0" algn="l" rtl="0">
              <a:lnSpc>
                <a:spcPct val="107916"/>
              </a:lnSpc>
              <a:spcBef>
                <a:spcPts val="0"/>
              </a:spcBef>
              <a:spcAft>
                <a:spcPts val="0"/>
              </a:spcAft>
              <a:buSzPts val="1800"/>
              <a:buNone/>
            </a:pPr>
            <a:r>
              <a:rPr lang="en-US" sz="1300" dirty="0">
                <a:solidFill>
                  <a:schemeClr val="bg1"/>
                </a:solidFill>
                <a:latin typeface="Calibri" panose="020F0502020204030204" pitchFamily="34" charset="0"/>
                <a:cs typeface="Calibri" panose="020F0502020204030204" pitchFamily="34" charset="0"/>
              </a:rPr>
              <a:t>Throughout the entire software development life cycle, automation can be used to find threats, and to save the team time with repetitive tasks.</a:t>
            </a:r>
            <a:endParaRPr sz="1300" dirty="0">
              <a:latin typeface="Calibri" panose="020F0502020204030204" pitchFamily="34" charset="0"/>
              <a:cs typeface="Calibri" panose="020F0502020204030204" pitchFamily="34" charset="0"/>
            </a:endParaRPr>
          </a:p>
        </p:txBody>
      </p:sp>
      <p:graphicFrame>
        <p:nvGraphicFramePr>
          <p:cNvPr id="161" name="Google Shape;161;p4" descr="Alt text required"/>
          <p:cNvGraphicFramePr/>
          <p:nvPr>
            <p:extLst>
              <p:ext uri="{D42A27DB-BD31-4B8C-83A1-F6EECF244321}">
                <p14:modId xmlns:p14="http://schemas.microsoft.com/office/powerpoint/2010/main" val="2426917754"/>
              </p:ext>
            </p:extLst>
          </p:nvPr>
        </p:nvGraphicFramePr>
        <p:xfrm>
          <a:off x="4688958" y="1987459"/>
          <a:ext cx="6267799" cy="4480500"/>
        </p:xfrm>
        <a:graphic>
          <a:graphicData uri="http://schemas.openxmlformats.org/drawingml/2006/table">
            <a:tbl>
              <a:tblPr firstRow="1" firstCol="1">
                <a:noFill/>
                <a:tableStyleId>{802198C4-3087-4945-87E3-76CBB3509B7E}</a:tableStyleId>
              </a:tblPr>
              <a:tblGrid>
                <a:gridCol w="3224143">
                  <a:extLst>
                    <a:ext uri="{9D8B030D-6E8A-4147-A177-3AD203B41FA5}">
                      <a16:colId xmlns:a16="http://schemas.microsoft.com/office/drawing/2014/main" val="20000"/>
                    </a:ext>
                  </a:extLst>
                </a:gridCol>
                <a:gridCol w="3043656">
                  <a:extLst>
                    <a:ext uri="{9D8B030D-6E8A-4147-A177-3AD203B41FA5}">
                      <a16:colId xmlns:a16="http://schemas.microsoft.com/office/drawing/2014/main" val="20001"/>
                    </a:ext>
                  </a:extLst>
                </a:gridCol>
              </a:tblGrid>
              <a:tr h="234029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STD-004-CPP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STD-010-CPP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7026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STD-007-CPP</a:t>
                      </a:r>
                      <a:endParaRPr sz="18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800" u="none" strike="noStrike" cap="none" dirty="0">
                          <a:solidFill>
                            <a:schemeClr val="tx1"/>
                          </a:solidFil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800" u="none" strike="noStrike" cap="none" dirty="0">
                          <a:solidFill>
                            <a:schemeClr val="tx1"/>
                          </a:solidFill>
                        </a:rPr>
                        <a:t>STD-009-CPP</a:t>
                      </a:r>
                    </a:p>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4769BD13-F44D-54E1-B5BA-65533CF3C18F}"/>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921"/>
    </mc:Choice>
    <mc:Fallback>
      <p:transition spd="slow" advTm="52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1612230"/>
            <a:ext cx="4235116" cy="4977519"/>
          </a:xfrm>
          <a:prstGeom prst="rect">
            <a:avLst/>
          </a:prstGeom>
          <a:noFill/>
          <a:ln>
            <a:noFill/>
          </a:ln>
        </p:spPr>
        <p:txBody>
          <a:bodyPr spcFirstLastPara="1" wrap="square" lIns="91425" tIns="45700" rIns="91425" bIns="45700" anchor="t" anchorCtr="0">
            <a:noAutofit/>
          </a:bodyPr>
          <a:lstStyle/>
          <a:p>
            <a:pPr marL="342900" marR="0" lvl="0" indent="-342900">
              <a:lnSpc>
                <a:spcPct val="107000"/>
              </a:lnSpc>
              <a:spcBef>
                <a:spcPts val="0"/>
              </a:spcBef>
              <a:spcAft>
                <a:spcPts val="800"/>
              </a:spcAft>
              <a:buFont typeface="+mj-lt"/>
              <a:buAutoNum type="arabicPeriod"/>
              <a:tabLst>
                <a:tab pos="457200" algn="l"/>
              </a:tabLst>
            </a:pP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Validate Input Data</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Data Value – Enforce limits on integer values originating from tainted sources.</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SQL Injection</a:t>
            </a:r>
          </a:p>
          <a:p>
            <a:pPr marL="342900" marR="0" lvl="0" indent="-342900">
              <a:lnSpc>
                <a:spcPct val="107000"/>
              </a:lnSpc>
              <a:spcBef>
                <a:spcPts val="0"/>
              </a:spcBef>
              <a:spcAft>
                <a:spcPts val="800"/>
              </a:spcAft>
              <a:buFont typeface="+mj-lt"/>
              <a:buAutoNum type="arabicPeriod" startAt="2"/>
              <a:tabLst>
                <a:tab pos="457200" algn="l"/>
              </a:tabLst>
            </a:pP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Heed Compiler Warnings</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Data Type – Include the appropriate type info in function declarators.</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200" kern="100" dirty="0">
                <a:latin typeface="Calibri" panose="020F0502020204030204" pitchFamily="34" charset="0"/>
                <a:ea typeface="Calibri" panose="020F0502020204030204" pitchFamily="34" charset="0"/>
                <a:cs typeface="Times New Roman" panose="02020603050405020304" pitchFamily="18" charset="0"/>
              </a:rPr>
              <a:t>Assertions</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Containers</a:t>
            </a:r>
          </a:p>
          <a:p>
            <a:pPr marL="342900" marR="0" lvl="0" indent="-342900">
              <a:lnSpc>
                <a:spcPct val="107000"/>
              </a:lnSpc>
              <a:spcBef>
                <a:spcPts val="0"/>
              </a:spcBef>
              <a:spcAft>
                <a:spcPts val="800"/>
              </a:spcAft>
              <a:buFont typeface="+mj-lt"/>
              <a:buAutoNum type="arabicPeriod" startAt="3"/>
              <a:tabLst>
                <a:tab pos="457200" algn="l"/>
              </a:tabLst>
            </a:pP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Architect and Design for Security Policies</a:t>
            </a:r>
            <a:endParaRPr lang="en-US" sz="13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String Correctness</a:t>
            </a:r>
          </a:p>
          <a:p>
            <a:pPr marL="342900" marR="0" lvl="0" indent="-342900">
              <a:lnSpc>
                <a:spcPct val="107000"/>
              </a:lnSpc>
              <a:spcBef>
                <a:spcPts val="0"/>
              </a:spcBef>
              <a:spcAft>
                <a:spcPts val="800"/>
              </a:spcAft>
              <a:buFont typeface="+mj-lt"/>
              <a:buAutoNum type="arabicPeriod" startAt="4"/>
              <a:tabLst>
                <a:tab pos="457200" algn="l"/>
              </a:tabLst>
            </a:pP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Keep it Simple</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String Correctness</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200" kern="100" dirty="0">
                <a:latin typeface="Calibri" panose="020F0502020204030204" pitchFamily="34" charset="0"/>
                <a:ea typeface="Calibri" panose="020F0502020204030204" pitchFamily="34" charset="0"/>
                <a:cs typeface="Times New Roman" panose="02020603050405020304" pitchFamily="18" charset="0"/>
              </a:rPr>
              <a:t>Memory Protection</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Dead Code</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200" kern="100" dirty="0">
                <a:latin typeface="Calibri" panose="020F0502020204030204" pitchFamily="34" charset="0"/>
                <a:ea typeface="Calibri" panose="020F0502020204030204" pitchFamily="34" charset="0"/>
                <a:cs typeface="Times New Roman" panose="02020603050405020304" pitchFamily="18" charset="0"/>
              </a:rPr>
              <a:t>Pointer Arithmetic</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90000"/>
              </a:lnSpc>
              <a:spcBef>
                <a:spcPts val="0"/>
              </a:spcBef>
              <a:spcAft>
                <a:spcPts val="0"/>
              </a:spcAft>
              <a:buClr>
                <a:schemeClr val="lt1"/>
              </a:buClr>
              <a:buSzPts val="2200"/>
              <a:buNone/>
            </a:pPr>
            <a:endParaRPr lang="en-US" sz="1200" b="1" dirty="0">
              <a:solidFill>
                <a:srgbClr val="FFFFFF"/>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Google Shape;168;p5">
            <a:extLst>
              <a:ext uri="{FF2B5EF4-FFF2-40B4-BE49-F238E27FC236}">
                <a16:creationId xmlns:a16="http://schemas.microsoft.com/office/drawing/2014/main" id="{015E47CB-B667-D1D5-E88A-CEEAD0F368CF}"/>
              </a:ext>
            </a:extLst>
          </p:cNvPr>
          <p:cNvSpPr txBox="1">
            <a:spLocks/>
          </p:cNvSpPr>
          <p:nvPr/>
        </p:nvSpPr>
        <p:spPr>
          <a:xfrm>
            <a:off x="5013158" y="1612231"/>
            <a:ext cx="4235116" cy="497751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marR="0" indent="0">
              <a:lnSpc>
                <a:spcPct val="107000"/>
              </a:lnSpc>
              <a:spcBef>
                <a:spcPts val="0"/>
              </a:spcBef>
              <a:spcAft>
                <a:spcPts val="800"/>
              </a:spcAft>
              <a:buNone/>
              <a:tabLst>
                <a:tab pos="457200" algn="l"/>
              </a:tabLst>
            </a:pP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5. Default Deny</a:t>
            </a:r>
          </a:p>
          <a:p>
            <a:pPr marL="628650" lvl="1" indent="-17145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SQL Injection</a:t>
            </a:r>
          </a:p>
          <a:p>
            <a:pPr marL="0" marR="0" indent="0">
              <a:lnSpc>
                <a:spcPct val="107000"/>
              </a:lnSpc>
              <a:spcBef>
                <a:spcPts val="0"/>
              </a:spcBef>
              <a:spcAft>
                <a:spcPts val="800"/>
              </a:spcAft>
              <a:buNone/>
              <a:tabLst>
                <a:tab pos="457200" algn="l"/>
              </a:tabLst>
            </a:pP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6. Adhere to the Principle of Least Privilege</a:t>
            </a:r>
          </a:p>
          <a:p>
            <a:pPr marL="0" marR="0" indent="0">
              <a:lnSpc>
                <a:spcPct val="107000"/>
              </a:lnSpc>
              <a:spcBef>
                <a:spcPts val="0"/>
              </a:spcBef>
              <a:spcAft>
                <a:spcPts val="800"/>
              </a:spcAft>
              <a:buNone/>
              <a:tabLst>
                <a:tab pos="457200" algn="l"/>
              </a:tabLst>
            </a:pP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7. Sanitize Data Sent to Other Systems</a:t>
            </a:r>
          </a:p>
          <a:p>
            <a:pPr marL="742950" marR="0" lvl="1" indent="-285750">
              <a:lnSpc>
                <a:spcPct val="107000"/>
              </a:lnSpc>
              <a:spcBef>
                <a:spcPts val="0"/>
              </a:spcBef>
              <a:spcAft>
                <a:spcPts val="800"/>
              </a:spcAft>
              <a:buFont typeface="Arial" panose="020B060402020202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Data Value – Enforce limits on integer values originating from tainted sources.</a:t>
            </a:r>
          </a:p>
          <a:p>
            <a:pPr marL="0" marR="0" indent="0">
              <a:lnSpc>
                <a:spcPct val="107000"/>
              </a:lnSpc>
              <a:spcBef>
                <a:spcPts val="0"/>
              </a:spcBef>
              <a:spcAft>
                <a:spcPts val="800"/>
              </a:spcAft>
              <a:buNone/>
              <a:tabLst>
                <a:tab pos="457200" algn="l"/>
              </a:tabLst>
            </a:pP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8.Practice Defense In Depth</a:t>
            </a:r>
          </a:p>
          <a:p>
            <a:pPr marL="628650" lvl="1" indent="-171450">
              <a:lnSpc>
                <a:spcPct val="107000"/>
              </a:lnSpc>
              <a:spcBef>
                <a:spcPts val="0"/>
              </a:spcBef>
              <a:spcAft>
                <a:spcPts val="800"/>
              </a:spcAft>
              <a:tabLst>
                <a:tab pos="4572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SQL Injection</a:t>
            </a:r>
          </a:p>
          <a:p>
            <a:pPr marL="0" marR="0" indent="0">
              <a:lnSpc>
                <a:spcPct val="107000"/>
              </a:lnSpc>
              <a:spcBef>
                <a:spcPts val="0"/>
              </a:spcBef>
              <a:spcAft>
                <a:spcPts val="800"/>
              </a:spcAft>
              <a:buNone/>
              <a:tabLst>
                <a:tab pos="457200" algn="l"/>
              </a:tabLst>
            </a:pP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9. Use Effective Quality Assurance Techniques</a:t>
            </a:r>
          </a:p>
          <a:p>
            <a:pPr marL="628650" lvl="1" indent="-171450">
              <a:lnSpc>
                <a:spcPct val="107000"/>
              </a:lnSpc>
              <a:spcBef>
                <a:spcPts val="0"/>
              </a:spcBef>
              <a:spcAft>
                <a:spcPts val="800"/>
              </a:spcAft>
              <a:tabLst>
                <a:tab pos="4572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Memory Protection</a:t>
            </a:r>
          </a:p>
          <a:p>
            <a:pPr marL="628650" lvl="1" indent="-171450">
              <a:lnSpc>
                <a:spcPct val="107000"/>
              </a:lnSpc>
              <a:spcBef>
                <a:spcPts val="0"/>
              </a:spcBef>
              <a:spcAft>
                <a:spcPts val="800"/>
              </a:spcAft>
              <a:tabLst>
                <a:tab pos="457200" algn="l"/>
              </a:tabLst>
            </a:pPr>
            <a:r>
              <a:rPr lang="en-US" sz="1200" kern="100" dirty="0">
                <a:latin typeface="Calibri" panose="020F0502020204030204" pitchFamily="34" charset="0"/>
                <a:ea typeface="Calibri" panose="020F0502020204030204" pitchFamily="34" charset="0"/>
                <a:cs typeface="Times New Roman" panose="02020603050405020304" pitchFamily="18" charset="0"/>
              </a:rPr>
              <a:t>Assertions</a:t>
            </a:r>
          </a:p>
          <a:p>
            <a:pPr marL="628650" lvl="1" indent="-171450">
              <a:lnSpc>
                <a:spcPct val="107000"/>
              </a:lnSpc>
              <a:spcBef>
                <a:spcPts val="0"/>
              </a:spcBef>
              <a:spcAft>
                <a:spcPts val="800"/>
              </a:spcAft>
              <a:tabLst>
                <a:tab pos="4572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Exceptions</a:t>
            </a:r>
          </a:p>
          <a:p>
            <a:pPr marL="628650" lvl="1" indent="-171450">
              <a:lnSpc>
                <a:spcPct val="107000"/>
              </a:lnSpc>
              <a:spcBef>
                <a:spcPts val="0"/>
              </a:spcBef>
              <a:spcAft>
                <a:spcPts val="800"/>
              </a:spcAft>
              <a:tabLst>
                <a:tab pos="457200" algn="l"/>
              </a:tabLst>
            </a:pPr>
            <a:r>
              <a:rPr lang="en-US" sz="1200" kern="100" dirty="0">
                <a:latin typeface="Calibri" panose="020F0502020204030204" pitchFamily="34" charset="0"/>
                <a:ea typeface="Calibri" panose="020F0502020204030204" pitchFamily="34" charset="0"/>
                <a:cs typeface="Times New Roman" panose="02020603050405020304" pitchFamily="18" charset="0"/>
              </a:rPr>
              <a:t>Containers</a:t>
            </a:r>
          </a:p>
          <a:p>
            <a:pPr marL="628650" lvl="1" indent="-171450">
              <a:lnSpc>
                <a:spcPct val="107000"/>
              </a:lnSpc>
              <a:spcBef>
                <a:spcPts val="0"/>
              </a:spcBef>
              <a:spcAft>
                <a:spcPts val="800"/>
              </a:spcAft>
              <a:tabLst>
                <a:tab pos="4572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Pointer Arithmetic</a:t>
            </a:r>
          </a:p>
          <a:p>
            <a:pPr marL="0" marR="0" indent="0">
              <a:lnSpc>
                <a:spcPct val="107000"/>
              </a:lnSpc>
              <a:spcBef>
                <a:spcPts val="0"/>
              </a:spcBef>
              <a:spcAft>
                <a:spcPts val="800"/>
              </a:spcAft>
              <a:buNone/>
              <a:tabLst>
                <a:tab pos="457200" algn="l"/>
              </a:tabLst>
            </a:pPr>
            <a:r>
              <a:rPr lang="en-US" sz="1300" b="1" kern="100" dirty="0">
                <a:effectLst/>
                <a:latin typeface="Calibri" panose="020F0502020204030204" pitchFamily="34" charset="0"/>
                <a:ea typeface="Calibri" panose="020F0502020204030204" pitchFamily="34" charset="0"/>
                <a:cs typeface="Times New Roman" panose="02020603050405020304" pitchFamily="18" charset="0"/>
              </a:rPr>
              <a:t>10. Adopt a Secure Coding Standard</a:t>
            </a:r>
          </a:p>
          <a:p>
            <a:pPr marL="628650" lvl="1" indent="-171450">
              <a:lnSpc>
                <a:spcPct val="107000"/>
              </a:lnSpc>
              <a:spcBef>
                <a:spcPts val="0"/>
              </a:spcBef>
              <a:spcAft>
                <a:spcPts val="800"/>
              </a:spcAft>
              <a:tabLst>
                <a:tab pos="457200" algn="l"/>
              </a:tabLs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Except</a:t>
            </a:r>
            <a:r>
              <a:rPr lang="en-US" sz="1200" kern="100" dirty="0">
                <a:latin typeface="Calibri" panose="020F0502020204030204" pitchFamily="34" charset="0"/>
                <a:ea typeface="Calibri" panose="020F0502020204030204" pitchFamily="34" charset="0"/>
                <a:cs typeface="Times New Roman" panose="02020603050405020304" pitchFamily="18" charset="0"/>
              </a:rPr>
              <a:t>ions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0C1812F4-8DF2-3A24-4CA0-C4B791B2A0E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650"/>
    </mc:Choice>
    <mc:Fallback>
      <p:transition spd="slow" advTm="85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1918742"/>
            <a:ext cx="10820400" cy="467101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latin typeface="Calibri" panose="020F0502020204030204" pitchFamily="34" charset="0"/>
                <a:cs typeface="Calibri" panose="020F0502020204030204" pitchFamily="34" charset="0"/>
              </a:rPr>
              <a:t>To rank the coding standards, we can use our risk assessment chart, which includes the severity, likelihood, remediation cost, priority and level for each standard. From highest to lowest threat level, these are our standards:</a:t>
            </a:r>
          </a:p>
          <a:p>
            <a:pPr marL="0" lvl="0" indent="0" algn="l" rtl="0">
              <a:lnSpc>
                <a:spcPct val="90000"/>
              </a:lnSpc>
              <a:spcBef>
                <a:spcPts val="0"/>
              </a:spcBef>
              <a:spcAft>
                <a:spcPts val="0"/>
              </a:spcAft>
              <a:buClr>
                <a:schemeClr val="lt1"/>
              </a:buClr>
              <a:buSzPts val="2000"/>
              <a:buNone/>
            </a:pPr>
            <a:endParaRPr lang="en-US" sz="2000" dirty="0">
              <a:latin typeface="Calibri" panose="020F0502020204030204" pitchFamily="34" charset="0"/>
              <a:cs typeface="Calibri" panose="020F0502020204030204" pitchFamily="34" charset="0"/>
            </a:endParaRPr>
          </a:p>
          <a:p>
            <a:pPr marL="342900">
              <a:spcBef>
                <a:spcPts val="0"/>
              </a:spcBef>
              <a:buSzPts val="2000"/>
            </a:pPr>
            <a:r>
              <a:rPr lang="en-US" sz="2000" dirty="0">
                <a:latin typeface="Calibri" panose="020F0502020204030204" pitchFamily="34" charset="0"/>
                <a:cs typeface="Calibri" panose="020F0502020204030204" pitchFamily="34" charset="0"/>
              </a:rPr>
              <a:t>STD-002-CPP: Data Value: Enforce limits on integer values from tainted sources.</a:t>
            </a:r>
          </a:p>
          <a:p>
            <a:pPr marL="342900">
              <a:spcBef>
                <a:spcPts val="0"/>
              </a:spcBef>
              <a:buSzPts val="2000"/>
            </a:pPr>
            <a:r>
              <a:rPr lang="en-US" sz="2000" dirty="0">
                <a:latin typeface="Calibri" panose="020F0502020204030204" pitchFamily="34" charset="0"/>
                <a:cs typeface="Calibri" panose="020F0502020204030204" pitchFamily="34" charset="0"/>
              </a:rPr>
              <a:t>STD-010-CPP: Pointer Arithmetic: Ensure pointer arithmetic is used correctly.</a:t>
            </a:r>
          </a:p>
          <a:p>
            <a:pPr marL="342900">
              <a:spcBef>
                <a:spcPts val="0"/>
              </a:spcBef>
              <a:buSzPts val="2000"/>
            </a:pPr>
            <a:r>
              <a:rPr lang="en-US" sz="2000" dirty="0">
                <a:latin typeface="Calibri" panose="020F0502020204030204" pitchFamily="34" charset="0"/>
                <a:cs typeface="Calibri" panose="020F0502020204030204" pitchFamily="34" charset="0"/>
              </a:rPr>
              <a:t>STD-008-CPP: Containers: Use valid integer ranges.</a:t>
            </a:r>
          </a:p>
          <a:p>
            <a:pPr marL="342900">
              <a:spcBef>
                <a:spcPts val="0"/>
              </a:spcBef>
              <a:buSzPts val="2000"/>
            </a:pPr>
            <a:r>
              <a:rPr lang="en-US" sz="2000" dirty="0">
                <a:latin typeface="Calibri" panose="020F0502020204030204" pitchFamily="34" charset="0"/>
                <a:cs typeface="Calibri" panose="020F0502020204030204" pitchFamily="34" charset="0"/>
              </a:rPr>
              <a:t>STD-005-CPP: Memory Protection: Allocate and free memory in the same module, at the same level of abstraction.</a:t>
            </a:r>
          </a:p>
          <a:p>
            <a:pPr marL="342900">
              <a:spcBef>
                <a:spcPts val="0"/>
              </a:spcBef>
              <a:buSzPts val="2000"/>
            </a:pPr>
            <a:r>
              <a:rPr lang="en-US" sz="2000" dirty="0">
                <a:latin typeface="Calibri" panose="020F0502020204030204" pitchFamily="34" charset="0"/>
                <a:cs typeface="Calibri" panose="020F0502020204030204" pitchFamily="34" charset="0"/>
              </a:rPr>
              <a:t>STD-003-CPP: String Correctness: Do not inadvertently truncate a string.</a:t>
            </a:r>
          </a:p>
          <a:p>
            <a:pPr marL="342900">
              <a:spcBef>
                <a:spcPts val="0"/>
              </a:spcBef>
              <a:buSzPts val="2000"/>
            </a:pPr>
            <a:r>
              <a:rPr lang="en-US" sz="2000" dirty="0">
                <a:latin typeface="Calibri" panose="020F0502020204030204" pitchFamily="34" charset="0"/>
                <a:cs typeface="Calibri" panose="020F0502020204030204" pitchFamily="34" charset="0"/>
              </a:rPr>
              <a:t>STD-004-CPP: SQL Injection: Exclude user input from format strings.</a:t>
            </a:r>
          </a:p>
          <a:p>
            <a:pPr marL="342900">
              <a:spcBef>
                <a:spcPts val="0"/>
              </a:spcBef>
              <a:buSzPts val="2000"/>
            </a:pPr>
            <a:r>
              <a:rPr lang="en-US" sz="2000" dirty="0">
                <a:latin typeface="Calibri" panose="020F0502020204030204" pitchFamily="34" charset="0"/>
                <a:cs typeface="Calibri" panose="020F0502020204030204" pitchFamily="34" charset="0"/>
              </a:rPr>
              <a:t>STD-007-CPP: Exceptions: Handle all exceptions.</a:t>
            </a:r>
          </a:p>
          <a:p>
            <a:pPr marL="342900">
              <a:spcBef>
                <a:spcPts val="0"/>
              </a:spcBef>
              <a:buSzPts val="2000"/>
            </a:pPr>
            <a:r>
              <a:rPr lang="en-US" sz="2000" dirty="0">
                <a:latin typeface="Calibri" panose="020F0502020204030204" pitchFamily="34" charset="0"/>
                <a:cs typeface="Calibri" panose="020F0502020204030204" pitchFamily="34" charset="0"/>
              </a:rPr>
              <a:t>STD-006-CPP: Assertions: Use a static assertion to test value of constant expressions.</a:t>
            </a:r>
          </a:p>
          <a:p>
            <a:pPr marL="342900">
              <a:spcBef>
                <a:spcPts val="0"/>
              </a:spcBef>
              <a:buSzPts val="2000"/>
            </a:pPr>
            <a:r>
              <a:rPr lang="en-US" sz="2000" dirty="0">
                <a:latin typeface="Calibri" panose="020F0502020204030204" pitchFamily="34" charset="0"/>
                <a:cs typeface="Calibri" panose="020F0502020204030204" pitchFamily="34" charset="0"/>
              </a:rPr>
              <a:t>STD-001-CPP: Data Type: Include the appropriate type info in function declarators.</a:t>
            </a:r>
          </a:p>
          <a:p>
            <a:pPr marL="342900">
              <a:spcBef>
                <a:spcPts val="0"/>
              </a:spcBef>
              <a:buSzPts val="2000"/>
            </a:pPr>
            <a:r>
              <a:rPr lang="en-US" sz="2000" dirty="0">
                <a:latin typeface="Calibri" panose="020F0502020204030204" pitchFamily="34" charset="0"/>
                <a:cs typeface="Calibri" panose="020F0502020204030204" pitchFamily="34" charset="0"/>
              </a:rPr>
              <a:t>STD-009-CPP: Dead Code: Detect and remove code with no effect or never executed</a:t>
            </a:r>
          </a:p>
          <a:p>
            <a:pPr marL="228600" lvl="0" indent="-228600" algn="l" rtl="0">
              <a:lnSpc>
                <a:spcPct val="90000"/>
              </a:lnSpc>
              <a:spcBef>
                <a:spcPts val="0"/>
              </a:spcBef>
              <a:spcAft>
                <a:spcPts val="0"/>
              </a:spcAft>
              <a:buClr>
                <a:schemeClr val="lt1"/>
              </a:buClr>
              <a:buSzPts val="2000"/>
              <a:buChar char="•"/>
            </a:pPr>
            <a:endParaRPr lang="en-US" sz="2000" dirty="0">
              <a:latin typeface="Calibri" panose="020F0502020204030204" pitchFamily="34" charset="0"/>
              <a:cs typeface="Calibri" panose="020F0502020204030204" pitchFamily="34" charset="0"/>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B3B5499-5C83-827B-32F4-C07D9EED2D4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099"/>
    </mc:Choice>
    <mc:Fallback>
      <p:transition spd="slow" advTm="38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buSzPts val="1600"/>
            </a:pPr>
            <a:r>
              <a:rPr lang="en-US" sz="1600" dirty="0">
                <a:latin typeface="Calibri" panose="020F0502020204030204" pitchFamily="34" charset="0"/>
                <a:cs typeface="Calibri" panose="020F0502020204030204" pitchFamily="34" charset="0"/>
              </a:rPr>
              <a:t>Encryption in rest uses algorithms such as the Advanced Encryption Standard (AES) to encode data on devices such as hard drives or databases to protect it. This encrypted data can only be decrypted with a key and is used to keep information confidential. Encryption scrambles the data into ciphertext, which is unreadable unless decoded. Without the key, attackers cannot use the data, even if they obtain the data. </a:t>
            </a:r>
          </a:p>
          <a:p>
            <a:pPr marL="285750" indent="-285750">
              <a:buSzPts val="1600"/>
            </a:pPr>
            <a:r>
              <a:rPr lang="en-US" sz="1600" dirty="0">
                <a:latin typeface="Calibri" panose="020F0502020204030204" pitchFamily="34" charset="0"/>
                <a:cs typeface="Calibri" panose="020F0502020204030204" pitchFamily="34" charset="0"/>
              </a:rPr>
              <a:t>Encryption at flight is used for data moving over networks, such as open networks, HTTP connections, public clouds and cell phones. This encryption requires the encryption of the data, and decryption on an authorized user’s side. Both require a unique key to authorize access of the data.</a:t>
            </a:r>
          </a:p>
          <a:p>
            <a:pPr marL="285750" indent="-285750">
              <a:buSzPts val="1600"/>
            </a:pPr>
            <a:r>
              <a:rPr lang="en-US" sz="1600" dirty="0">
                <a:latin typeface="Calibri" panose="020F0502020204030204" pitchFamily="34" charset="0"/>
                <a:cs typeface="Calibri" panose="020F0502020204030204" pitchFamily="34" charset="0"/>
              </a:rPr>
              <a:t>Encryption in use is also known as end-to-end encryption, and takes place while files are being accessed and used. Examples include databases, open files, and RAM data. This type of encryption encrypts data throughout the life cycle of the data and should be used before the data is even accessed. To decrypt this data, authentication mechanisms should be implemented, and should also follow the principle of least privilege.</a:t>
            </a:r>
            <a:endParaRPr sz="1600" dirty="0">
              <a:latin typeface="Calibri" panose="020F0502020204030204" pitchFamily="34" charset="0"/>
              <a:cs typeface="Calibri" panose="020F0502020204030204" pitchFamily="34" charset="0"/>
            </a:endParaRPr>
          </a:p>
          <a:p>
            <a:pPr marL="228600" lvl="0" indent="-88900" algn="l" rtl="0">
              <a:lnSpc>
                <a:spcPct val="90000"/>
              </a:lnSpc>
              <a:spcBef>
                <a:spcPts val="1000"/>
              </a:spcBef>
              <a:spcAft>
                <a:spcPts val="0"/>
              </a:spcAft>
              <a:buClr>
                <a:schemeClr val="lt1"/>
              </a:buClr>
              <a:buSzPts val="2200"/>
              <a:buNone/>
            </a:pPr>
            <a:endParaRPr dirty="0">
              <a:latin typeface="Calibri" panose="020F0502020204030204" pitchFamily="34" charset="0"/>
              <a:cs typeface="Calibri" panose="020F0502020204030204" pitchFamily="34" charset="0"/>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CE4E21A-CDCE-9F74-71FA-6AA4CEDF04F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4027"/>
    </mc:Choice>
    <mc:Fallback>
      <p:transition spd="slow" advTm="104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lt1"/>
              </a:buClr>
              <a:buSzPts val="2400"/>
              <a:buChar char="•"/>
            </a:pPr>
            <a:r>
              <a:rPr lang="en-US" dirty="0">
                <a:latin typeface="Calibri" panose="020F0502020204030204" pitchFamily="34" charset="0"/>
                <a:cs typeface="Calibri" panose="020F0502020204030204" pitchFamily="34" charset="0"/>
              </a:rPr>
              <a:t>Authentication: This involves identifying a user with credentials such as a username and password. Each user has a unique set of criteria to gain access, and the Triple-A server compares user-input to a database of credentials and will only give the user access if their credentials match a user in the database. Using authentication prevents unauthorized users and malicious users from accessing the network, database, and information.</a:t>
            </a:r>
          </a:p>
          <a:p>
            <a:pPr marL="0" lvl="0" indent="0" algn="l" rtl="0">
              <a:lnSpc>
                <a:spcPct val="90000"/>
              </a:lnSpc>
              <a:spcBef>
                <a:spcPts val="0"/>
              </a:spcBef>
              <a:spcAft>
                <a:spcPts val="0"/>
              </a:spcAft>
              <a:buClr>
                <a:schemeClr val="lt1"/>
              </a:buClr>
              <a:buSzPts val="2400"/>
              <a:buNone/>
            </a:pPr>
            <a:endParaRPr lang="en-US" dirty="0">
              <a:latin typeface="Calibri" panose="020F0502020204030204" pitchFamily="34" charset="0"/>
              <a:cs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dirty="0">
                <a:latin typeface="Calibri" panose="020F0502020204030204" pitchFamily="34" charset="0"/>
                <a:cs typeface="Calibri" panose="020F0502020204030204" pitchFamily="34" charset="0"/>
              </a:rPr>
              <a:t>Authorization: Users must be authorized to determine what activities, resources, and services they are permitted to use. Various levels of authorization should exist to prevent lower-level users from higher up commands. Using authorization can prevent unwanted changes to a database, access of files, creation and deletion of users/files, and data leak.</a:t>
            </a:r>
          </a:p>
          <a:p>
            <a:pPr marL="0" lvl="0" indent="0" algn="l" rtl="0">
              <a:lnSpc>
                <a:spcPct val="90000"/>
              </a:lnSpc>
              <a:spcBef>
                <a:spcPts val="0"/>
              </a:spcBef>
              <a:spcAft>
                <a:spcPts val="0"/>
              </a:spcAft>
              <a:buClr>
                <a:schemeClr val="lt1"/>
              </a:buClr>
              <a:buSzPts val="2400"/>
              <a:buNone/>
            </a:pPr>
            <a:endParaRPr lang="en-US" dirty="0">
              <a:latin typeface="Calibri" panose="020F0502020204030204" pitchFamily="34" charset="0"/>
              <a:cs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dirty="0">
                <a:latin typeface="Calibri" panose="020F0502020204030204" pitchFamily="34" charset="0"/>
                <a:cs typeface="Calibri" panose="020F0502020204030204" pitchFamily="34" charset="0"/>
              </a:rPr>
              <a:t>Accounting refers to the resources and files a specific user has accessed, and which commands they executed. After authorization, a user's activity can be monitored and logged for viewing by admins. Accounting can be used for authorization control, billing analysis, and resource utilization activities.</a:t>
            </a:r>
            <a:endParaRPr dirty="0">
              <a:latin typeface="Calibri" panose="020F0502020204030204" pitchFamily="34" charset="0"/>
              <a:cs typeface="Calibri" panose="020F0502020204030204" pitchFamily="34" charset="0"/>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6E6D2EF-4287-293A-47D8-32142EFFDC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4027"/>
    </mc:Choice>
    <mc:Fallback>
      <p:transition spd="slow" advTm="104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1736850"/>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sz="2400" dirty="0">
                <a:latin typeface="Calibri" panose="020F0502020204030204" pitchFamily="34" charset="0"/>
                <a:cs typeface="Calibri" panose="020F0502020204030204" pitchFamily="34" charset="0"/>
              </a:rPr>
              <a:t>STD-008-CPP: Containers: Use valid integer ranges.</a:t>
            </a:r>
          </a:p>
          <a:p>
            <a:pPr marL="0" indent="0">
              <a:buNone/>
            </a:pPr>
            <a:r>
              <a:rPr lang="en-US" sz="2000" dirty="0">
                <a:latin typeface="Calibri" panose="020F0502020204030204" pitchFamily="34" charset="0"/>
                <a:cs typeface="Calibri" panose="020F0502020204030204" pitchFamily="34" charset="0"/>
              </a:rPr>
              <a:t>Create a test that asserts a collection is empty on creation:</a:t>
            </a:r>
            <a:endParaRPr lang="en-US"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SzPts val="1800"/>
              <a:buNone/>
            </a:pPr>
            <a:r>
              <a:rPr lang="en-US" dirty="0">
                <a:latin typeface="Calibri" panose="020F0502020204030204" pitchFamily="34" charset="0"/>
                <a:cs typeface="Calibri" panose="020F0502020204030204" pitchFamily="34" charset="0"/>
              </a:rPr>
              <a:t>						       			</a:t>
            </a:r>
          </a:p>
          <a:p>
            <a:pPr marL="0" lvl="0" indent="0" algn="l" rtl="0">
              <a:lnSpc>
                <a:spcPct val="90000"/>
              </a:lnSpc>
              <a:spcBef>
                <a:spcPts val="1000"/>
              </a:spcBef>
              <a:spcAft>
                <a:spcPts val="0"/>
              </a:spcAft>
              <a:buSzPts val="1800"/>
              <a:buNone/>
            </a:pPr>
            <a:endParaRPr lang="en-US"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SzPts val="1800"/>
              <a:buNone/>
            </a:pPr>
            <a:r>
              <a:rPr lang="en-US" dirty="0">
                <a:latin typeface="Calibri" panose="020F0502020204030204" pitchFamily="34" charset="0"/>
                <a:cs typeface="Calibri" panose="020F0502020204030204" pitchFamily="34" charset="0"/>
              </a:rPr>
              <a:t>								Results:</a:t>
            </a:r>
            <a:endParaRPr dirty="0">
              <a:latin typeface="Calibri" panose="020F0502020204030204" pitchFamily="34" charset="0"/>
              <a:cs typeface="Calibri" panose="020F0502020204030204" pitchFamily="34"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 code&#10;&#10;Description automatically generated">
            <a:extLst>
              <a:ext uri="{FF2B5EF4-FFF2-40B4-BE49-F238E27FC236}">
                <a16:creationId xmlns:a16="http://schemas.microsoft.com/office/drawing/2014/main" id="{75DE8EFF-3C93-E2BF-89F1-83DB6977F01E}"/>
              </a:ext>
            </a:extLst>
          </p:cNvPr>
          <p:cNvPicPr>
            <a:picLocks noChangeAspect="1"/>
          </p:cNvPicPr>
          <p:nvPr/>
        </p:nvPicPr>
        <p:blipFill>
          <a:blip r:embed="rId7"/>
          <a:stretch>
            <a:fillRect/>
          </a:stretch>
        </p:blipFill>
        <p:spPr>
          <a:xfrm>
            <a:off x="685800" y="3618990"/>
            <a:ext cx="5835849" cy="2142060"/>
          </a:xfrm>
          <a:prstGeom prst="rect">
            <a:avLst/>
          </a:prstGeom>
        </p:spPr>
      </p:pic>
      <p:pic>
        <p:nvPicPr>
          <p:cNvPr id="5" name="Picture 4">
            <a:extLst>
              <a:ext uri="{FF2B5EF4-FFF2-40B4-BE49-F238E27FC236}">
                <a16:creationId xmlns:a16="http://schemas.microsoft.com/office/drawing/2014/main" id="{488E3FC2-FD21-CAC5-ED26-9F3CDAE675CA}"/>
              </a:ext>
            </a:extLst>
          </p:cNvPr>
          <p:cNvPicPr>
            <a:picLocks noChangeAspect="1"/>
          </p:cNvPicPr>
          <p:nvPr/>
        </p:nvPicPr>
        <p:blipFill>
          <a:blip r:embed="rId8"/>
          <a:stretch>
            <a:fillRect/>
          </a:stretch>
        </p:blipFill>
        <p:spPr>
          <a:xfrm>
            <a:off x="6853511" y="4438140"/>
            <a:ext cx="4652689" cy="503760"/>
          </a:xfrm>
          <a:prstGeom prst="rect">
            <a:avLst/>
          </a:prstGeom>
        </p:spPr>
      </p:pic>
      <p:pic>
        <p:nvPicPr>
          <p:cNvPr id="26" name="Audio 25">
            <a:hlinkClick r:id="" action="ppaction://media"/>
            <a:extLst>
              <a:ext uri="{FF2B5EF4-FFF2-40B4-BE49-F238E27FC236}">
                <a16:creationId xmlns:a16="http://schemas.microsoft.com/office/drawing/2014/main" id="{A1CE4F35-A677-82B1-870F-D1042B735AE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792"/>
    </mc:Choice>
    <mc:Fallback>
      <p:transition spd="slow" advTm="32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706974" y="1736850"/>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sz="2400" dirty="0">
                <a:latin typeface="Calibri" panose="020F0502020204030204" pitchFamily="34" charset="0"/>
                <a:cs typeface="Calibri" panose="020F0502020204030204" pitchFamily="34" charset="0"/>
              </a:rPr>
              <a:t>STD-008-CPP: Containers: Use valid integer ranges.</a:t>
            </a:r>
            <a:endParaRPr lang="en-US" sz="28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Create a test to verify adding five values to collection.</a:t>
            </a:r>
          </a:p>
          <a:p>
            <a:pPr marL="0" lvl="0" indent="0" algn="l" rtl="0">
              <a:lnSpc>
                <a:spcPct val="90000"/>
              </a:lnSpc>
              <a:spcBef>
                <a:spcPts val="1000"/>
              </a:spcBef>
              <a:spcAft>
                <a:spcPts val="0"/>
              </a:spcAft>
              <a:buSzPts val="1800"/>
              <a:buNone/>
            </a:pPr>
            <a:endParaRPr lang="en-US" dirty="0">
              <a:latin typeface="Calibri" panose="020F0502020204030204" pitchFamily="34" charset="0"/>
              <a:cs typeface="Calibri" panose="020F0502020204030204" pitchFamily="34" charset="0"/>
            </a:endParaRPr>
          </a:p>
          <a:p>
            <a:pPr marL="0" lvl="0" indent="0" algn="l" rtl="0">
              <a:lnSpc>
                <a:spcPct val="90000"/>
              </a:lnSpc>
              <a:spcBef>
                <a:spcPts val="1000"/>
              </a:spcBef>
              <a:spcAft>
                <a:spcPts val="0"/>
              </a:spcAft>
              <a:buSzPts val="1800"/>
              <a:buNone/>
            </a:pPr>
            <a:r>
              <a:rPr lang="en-US" dirty="0">
                <a:latin typeface="Calibri" panose="020F0502020204030204" pitchFamily="34" charset="0"/>
                <a:cs typeface="Calibri" panose="020F0502020204030204" pitchFamily="34" charset="0"/>
              </a:rPr>
              <a:t>						      			</a:t>
            </a:r>
          </a:p>
          <a:p>
            <a:pPr marL="0" lvl="0" indent="0" algn="l" rtl="0">
              <a:lnSpc>
                <a:spcPct val="90000"/>
              </a:lnSpc>
              <a:spcBef>
                <a:spcPts val="1000"/>
              </a:spcBef>
              <a:spcAft>
                <a:spcPts val="0"/>
              </a:spcAft>
              <a:buSzPts val="1800"/>
              <a:buNone/>
            </a:pPr>
            <a:r>
              <a:rPr lang="en-US" dirty="0">
                <a:latin typeface="Calibri" panose="020F0502020204030204" pitchFamily="34" charset="0"/>
                <a:cs typeface="Calibri" panose="020F0502020204030204" pitchFamily="34" charset="0"/>
              </a:rPr>
              <a:t>								Results: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with green and white text&#10;&#10;Description automatically generated">
            <a:extLst>
              <a:ext uri="{FF2B5EF4-FFF2-40B4-BE49-F238E27FC236}">
                <a16:creationId xmlns:a16="http://schemas.microsoft.com/office/drawing/2014/main" id="{E946D88D-127D-6C63-EBC8-FB0D56D9E48A}"/>
              </a:ext>
            </a:extLst>
          </p:cNvPr>
          <p:cNvPicPr>
            <a:picLocks noChangeAspect="1"/>
          </p:cNvPicPr>
          <p:nvPr/>
        </p:nvPicPr>
        <p:blipFill>
          <a:blip r:embed="rId7"/>
          <a:stretch>
            <a:fillRect/>
          </a:stretch>
        </p:blipFill>
        <p:spPr>
          <a:xfrm>
            <a:off x="706974" y="3698123"/>
            <a:ext cx="5892800" cy="2393146"/>
          </a:xfrm>
          <a:prstGeom prst="rect">
            <a:avLst/>
          </a:prstGeom>
        </p:spPr>
      </p:pic>
      <p:pic>
        <p:nvPicPr>
          <p:cNvPr id="5" name="Picture 4">
            <a:extLst>
              <a:ext uri="{FF2B5EF4-FFF2-40B4-BE49-F238E27FC236}">
                <a16:creationId xmlns:a16="http://schemas.microsoft.com/office/drawing/2014/main" id="{6B6FD8F2-8402-E27D-919D-167050E8C9E1}"/>
              </a:ext>
            </a:extLst>
          </p:cNvPr>
          <p:cNvPicPr>
            <a:picLocks noChangeAspect="1"/>
          </p:cNvPicPr>
          <p:nvPr/>
        </p:nvPicPr>
        <p:blipFill>
          <a:blip r:embed="rId8"/>
          <a:stretch>
            <a:fillRect/>
          </a:stretch>
        </p:blipFill>
        <p:spPr>
          <a:xfrm>
            <a:off x="6998751" y="4537479"/>
            <a:ext cx="4486275" cy="314325"/>
          </a:xfrm>
          <a:prstGeom prst="rect">
            <a:avLst/>
          </a:prstGeom>
        </p:spPr>
      </p:pic>
      <p:pic>
        <p:nvPicPr>
          <p:cNvPr id="4" name="Audio 3">
            <a:hlinkClick r:id="" action="ppaction://media"/>
            <a:extLst>
              <a:ext uri="{FF2B5EF4-FFF2-40B4-BE49-F238E27FC236}">
                <a16:creationId xmlns:a16="http://schemas.microsoft.com/office/drawing/2014/main" id="{9684F9DC-BC4A-E00B-52ED-B9C0E7655C2A}"/>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07139154"/>
      </p:ext>
    </p:extLst>
  </p:cSld>
  <p:clrMapOvr>
    <a:masterClrMapping/>
  </p:clrMapOvr>
  <mc:AlternateContent xmlns:mc="http://schemas.openxmlformats.org/markup-compatibility/2006">
    <mc:Choice xmlns:p14="http://schemas.microsoft.com/office/powerpoint/2010/main" Requires="p14">
      <p:transition spd="slow" p14:dur="2000" advTm="27142"/>
    </mc:Choice>
    <mc:Fallback>
      <p:transition spd="slow" advTm="27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www.w3.org/XML/1998/namespace"/>
    <ds:schemaRef ds:uri="http://purl.org/dc/term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734</TotalTime>
  <Words>2339</Words>
  <Application>Microsoft Office PowerPoint</Application>
  <PresentationFormat>Widescreen</PresentationFormat>
  <Paragraphs>157</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David Varella</cp:lastModifiedBy>
  <cp:revision>43</cp:revision>
  <dcterms:created xsi:type="dcterms:W3CDTF">2020-08-19T17:59:24Z</dcterms:created>
  <dcterms:modified xsi:type="dcterms:W3CDTF">2023-08-12T20:25:36Z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